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0693400" cy="7556500"/>
  <p:notesSz cx="6858000" cy="9144000"/>
  <p:embeddedFontLst>
    <p:embeddedFont>
      <p:font typeface="Montserrat Bold" charset="1" panose="00000800000000000000"/>
      <p:regular r:id="rId31"/>
    </p:embeddedFont>
    <p:embeddedFont>
      <p:font typeface="Montserrat" charset="1" panose="00000500000000000000"/>
      <p:regular r:id="rId32"/>
    </p:embeddedFont>
    <p:embeddedFont>
      <p:font typeface="Montserrat Ultra-Bold" charset="1" panose="00000900000000000000"/>
      <p:regular r:id="rId33"/>
    </p:embeddedFont>
    <p:embeddedFont>
      <p:font typeface="TT Rounds Condensed" charset="1" panose="02000506030000020003"/>
      <p:regular r:id="rId34"/>
    </p:embeddedFont>
    <p:embeddedFont>
      <p:font typeface="TT Rounds Condensed Bold" charset="1" panose="02000806030000020003"/>
      <p:regular r:id="rId35"/>
    </p:embeddedFont>
    <p:embeddedFont>
      <p:font typeface="Open Sans" charset="1" panose="020B0606030504020204"/>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youtube.com/watch?v=4bkvMJf0KEA" TargetMode="External" Type="http://schemas.openxmlformats.org/officeDocument/2006/relationships/hyperlink"/><Relationship Id="rId3" Target="https://www.youtube.com/watch?v=4bkvMJf0KEA" TargetMode="External" Type="http://schemas.openxmlformats.org/officeDocument/2006/relationships/hyperlink"/><Relationship Id="rId4" Target="https://www.youtube.com/watch?v=4bkvMJf0KEA" TargetMode="External" Type="http://schemas.openxmlformats.org/officeDocument/2006/relationships/hyperlink"/><Relationship Id="rId5" Target="https://www.youtube.com/watch?v=4bkvMJf0KEA" TargetMode="External" Type="http://schemas.openxmlformats.org/officeDocument/2006/relationships/hyperlink"/><Relationship Id="rId6" Target="https://www.youtube.com/watch?v=4bkvMJf0KEA" TargetMode="External" Type="http://schemas.openxmlformats.org/officeDocument/2006/relationships/hyperlink"/><Relationship Id="rId7" Target="https://www.youtube.com/watch?v=4bkvMJf0KEA" TargetMode="External" Type="http://schemas.openxmlformats.org/officeDocument/2006/relationships/hyperlink"/><Relationship Id="rId8" Target="../media/image1.png" Type="http://schemas.openxmlformats.org/officeDocument/2006/relationships/image"/><Relationship Id="rId9" Target="../media/image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https://sede.mjusticia.gob.es/es/tramites/certificado-registro-central" TargetMode="External" Type="http://schemas.openxmlformats.org/officeDocument/2006/relationships/hyperlink"/></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8.png" Type="http://schemas.openxmlformats.org/officeDocument/2006/relationships/image"/><Relationship Id="rId5" Target="https://www.youtube.com/watch?v=4bkvMJf0KEA" TargetMode="External" Type="http://schemas.openxmlformats.org/officeDocument/2006/relationships/hyperlink"/><Relationship Id="rId6" Target="../media/image29.png" Type="http://schemas.openxmlformats.org/officeDocument/2006/relationships/image"/><Relationship Id="rId7" Target="../media/image30.png" Type="http://schemas.openxmlformats.org/officeDocument/2006/relationships/image"/><Relationship Id="rId8" Target="../media/image25.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https://youtu.be/SvoRGGlkWac" TargetMode="External" Type="http://schemas.openxmlformats.org/officeDocument/2006/relationships/hyperlink"/><Relationship Id="rId3" Target="../media/image1.png" Type="http://schemas.openxmlformats.org/officeDocument/2006/relationships/image"/><Relationship Id="rId4" Target="../media/image2.svg" Type="http://schemas.openxmlformats.org/officeDocument/2006/relationships/image"/><Relationship Id="rId5"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6018200" y="-225378"/>
            <a:ext cx="5101601" cy="4600716"/>
          </a:xfrm>
          <a:custGeom>
            <a:avLst/>
            <a:gdLst/>
            <a:ahLst/>
            <a:cxnLst/>
            <a:rect r="r" b="b" t="t" l="l"/>
            <a:pathLst>
              <a:path h="4600716" w="5101601">
                <a:moveTo>
                  <a:pt x="0" y="0"/>
                </a:moveTo>
                <a:lnTo>
                  <a:pt x="5101601" y="0"/>
                </a:lnTo>
                <a:lnTo>
                  <a:pt x="5101601" y="4600716"/>
                </a:lnTo>
                <a:lnTo>
                  <a:pt x="0" y="46007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41218" y="3458731"/>
            <a:ext cx="4938643" cy="4453758"/>
          </a:xfrm>
          <a:custGeom>
            <a:avLst/>
            <a:gdLst/>
            <a:ahLst/>
            <a:cxnLst/>
            <a:rect r="r" b="b" t="t" l="l"/>
            <a:pathLst>
              <a:path h="4453758" w="4938643">
                <a:moveTo>
                  <a:pt x="0" y="0"/>
                </a:moveTo>
                <a:lnTo>
                  <a:pt x="4938643" y="0"/>
                </a:lnTo>
                <a:lnTo>
                  <a:pt x="4938643" y="4453758"/>
                </a:lnTo>
                <a:lnTo>
                  <a:pt x="0" y="445375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7337909" y="5839459"/>
            <a:ext cx="2598091" cy="964541"/>
          </a:xfrm>
          <a:custGeom>
            <a:avLst/>
            <a:gdLst/>
            <a:ahLst/>
            <a:cxnLst/>
            <a:rect r="r" b="b" t="t" l="l"/>
            <a:pathLst>
              <a:path h="964541" w="2598091">
                <a:moveTo>
                  <a:pt x="0" y="0"/>
                </a:moveTo>
                <a:lnTo>
                  <a:pt x="2598091" y="0"/>
                </a:lnTo>
                <a:lnTo>
                  <a:pt x="2598091" y="964541"/>
                </a:lnTo>
                <a:lnTo>
                  <a:pt x="0" y="964541"/>
                </a:lnTo>
                <a:lnTo>
                  <a:pt x="0" y="0"/>
                </a:lnTo>
                <a:close/>
              </a:path>
            </a:pathLst>
          </a:custGeom>
          <a:blipFill>
            <a:blip r:embed="rId4"/>
            <a:stretch>
              <a:fillRect l="0" t="0" r="0" b="0"/>
            </a:stretch>
          </a:blipFill>
        </p:spPr>
      </p:sp>
      <p:sp>
        <p:nvSpPr>
          <p:cNvPr name="TextBox 5" id="5"/>
          <p:cNvSpPr txBox="true"/>
          <p:nvPr/>
        </p:nvSpPr>
        <p:spPr>
          <a:xfrm rot="0">
            <a:off x="936174" y="3667715"/>
            <a:ext cx="2227932" cy="637366"/>
          </a:xfrm>
          <a:prstGeom prst="rect">
            <a:avLst/>
          </a:prstGeom>
        </p:spPr>
        <p:txBody>
          <a:bodyPr anchor="t" rtlCol="false" tIns="0" lIns="0" bIns="0" rIns="0">
            <a:spAutoFit/>
          </a:bodyPr>
          <a:lstStyle/>
          <a:p>
            <a:pPr algn="l">
              <a:lnSpc>
                <a:spcPts val="5344"/>
              </a:lnSpc>
            </a:pPr>
            <a:r>
              <a:rPr lang="en-US" sz="3470" b="true">
                <a:solidFill>
                  <a:srgbClr val="7FC0EF"/>
                </a:solidFill>
                <a:latin typeface="Montserrat Bold"/>
                <a:ea typeface="Montserrat Bold"/>
                <a:cs typeface="Montserrat Bold"/>
                <a:sym typeface="Montserrat Bold"/>
              </a:rPr>
              <a:t>P.E.P.E.</a:t>
            </a:r>
          </a:p>
        </p:txBody>
      </p:sp>
      <p:sp>
        <p:nvSpPr>
          <p:cNvPr name="TextBox 6" id="6"/>
          <p:cNvSpPr txBox="true"/>
          <p:nvPr/>
        </p:nvSpPr>
        <p:spPr>
          <a:xfrm rot="0">
            <a:off x="980440" y="1386551"/>
            <a:ext cx="6357470" cy="488453"/>
          </a:xfrm>
          <a:prstGeom prst="rect">
            <a:avLst/>
          </a:prstGeom>
        </p:spPr>
        <p:txBody>
          <a:bodyPr anchor="t" rtlCol="false" tIns="0" lIns="0" bIns="0" rIns="0">
            <a:spAutoFit/>
          </a:bodyPr>
          <a:lstStyle/>
          <a:p>
            <a:pPr algn="l">
              <a:lnSpc>
                <a:spcPts val="3763"/>
              </a:lnSpc>
            </a:pPr>
            <a:r>
              <a:rPr lang="en-US" sz="3653" spc="-14">
                <a:solidFill>
                  <a:srgbClr val="002664"/>
                </a:solidFill>
                <a:latin typeface="Montserrat"/>
                <a:ea typeface="Montserrat"/>
                <a:cs typeface="Montserrat"/>
                <a:sym typeface="Montserrat"/>
              </a:rPr>
              <a:t>Programa de Educación</a:t>
            </a:r>
          </a:p>
        </p:txBody>
      </p:sp>
      <p:sp>
        <p:nvSpPr>
          <p:cNvPr name="TextBox 7" id="7"/>
          <p:cNvSpPr txBox="true"/>
          <p:nvPr/>
        </p:nvSpPr>
        <p:spPr>
          <a:xfrm rot="0">
            <a:off x="936174" y="1970254"/>
            <a:ext cx="6446001" cy="1761819"/>
          </a:xfrm>
          <a:prstGeom prst="rect">
            <a:avLst/>
          </a:prstGeom>
        </p:spPr>
        <p:txBody>
          <a:bodyPr anchor="t" rtlCol="false" tIns="0" lIns="0" bIns="0" rIns="0">
            <a:spAutoFit/>
          </a:bodyPr>
          <a:lstStyle/>
          <a:p>
            <a:pPr algn="just">
              <a:lnSpc>
                <a:spcPts val="6801"/>
              </a:lnSpc>
            </a:pPr>
            <a:r>
              <a:rPr lang="en-US" b="true" sz="6603" spc="-26">
                <a:solidFill>
                  <a:srgbClr val="002664"/>
                </a:solidFill>
                <a:latin typeface="Montserrat Bold"/>
                <a:ea typeface="Montserrat Bold"/>
                <a:cs typeface="Montserrat Bold"/>
                <a:sym typeface="Montserrat Bold"/>
              </a:rPr>
              <a:t>PODOLOGÍA ESCOLAR</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54631" y="2103435"/>
            <a:ext cx="9382737" cy="1548130"/>
          </a:xfrm>
          <a:prstGeom prst="rect">
            <a:avLst/>
          </a:prstGeom>
        </p:spPr>
        <p:txBody>
          <a:bodyPr anchor="t" rtlCol="false" tIns="0" lIns="0" bIns="0" rIns="0">
            <a:spAutoFit/>
          </a:bodyPr>
          <a:lstStyle/>
          <a:p>
            <a:pPr algn="l">
              <a:lnSpc>
                <a:spcPts val="2060"/>
              </a:lnSpc>
              <a:spcBef>
                <a:spcPct val="0"/>
              </a:spcBef>
            </a:pPr>
            <a:r>
              <a:rPr lang="en-US" b="true" sz="2000" spc="-8">
                <a:solidFill>
                  <a:srgbClr val="000000"/>
                </a:solidFill>
                <a:latin typeface="Montserrat Ultra-Bold"/>
                <a:ea typeface="Montserrat Ultra-Bold"/>
                <a:cs typeface="Montserrat Ultra-Bold"/>
                <a:sym typeface="Montserrat Ultra-Bold"/>
                <a:hlinkClick r:id="rId2" tooltip="https://www.youtube.com/watch?v=4bkvMJf0KEA"/>
              </a:rPr>
              <a:t>-</a:t>
            </a:r>
            <a:r>
              <a:rPr lang="en-US" sz="2000" spc="-8">
                <a:solidFill>
                  <a:srgbClr val="000000"/>
                </a:solidFill>
                <a:latin typeface="Montserrat"/>
                <a:ea typeface="Montserrat"/>
                <a:cs typeface="Montserrat"/>
                <a:sym typeface="Montserrat"/>
                <a:hlinkClick r:id="rId3" tooltip="https://www.youtube.com/watch?v=4bkvMJf0KEA"/>
              </a:rPr>
              <a:t>Presentación del videoclip </a:t>
            </a:r>
            <a:r>
              <a:rPr lang="en-US" b="true" sz="2000" spc="-8">
                <a:solidFill>
                  <a:srgbClr val="7FC0EF"/>
                </a:solidFill>
                <a:latin typeface="Montserrat Bold"/>
                <a:ea typeface="Montserrat Bold"/>
                <a:cs typeface="Montserrat Bold"/>
                <a:sym typeface="Montserrat Bold"/>
                <a:hlinkClick r:id="rId4" tooltip="https://www.youtube.com/watch?v=4bkvMJf0KEA"/>
              </a:rPr>
              <a:t>VISITA A TU PODOLOGO</a:t>
            </a:r>
            <a:r>
              <a:rPr lang="en-US" sz="2000" spc="-8">
                <a:solidFill>
                  <a:srgbClr val="000000"/>
                </a:solidFill>
                <a:latin typeface="Montserrat"/>
                <a:ea typeface="Montserrat"/>
                <a:cs typeface="Montserrat"/>
                <a:sym typeface="Montserrat"/>
                <a:hlinkClick r:id="rId5" tooltip="https://www.youtube.com/watch?v=4bkvMJf0KEA"/>
              </a:rPr>
              <a:t>.</a:t>
            </a:r>
          </a:p>
          <a:p>
            <a:pPr algn="l">
              <a:lnSpc>
                <a:spcPts val="2060"/>
              </a:lnSpc>
              <a:spcBef>
                <a:spcPct val="0"/>
              </a:spcBef>
            </a:pPr>
          </a:p>
          <a:p>
            <a:pPr algn="l">
              <a:lnSpc>
                <a:spcPts val="2060"/>
              </a:lnSpc>
              <a:spcBef>
                <a:spcPct val="0"/>
              </a:spcBef>
            </a:pPr>
            <a:r>
              <a:rPr lang="en-US" sz="2000" spc="-8">
                <a:solidFill>
                  <a:srgbClr val="000000"/>
                </a:solidFill>
                <a:latin typeface="Montserrat"/>
                <a:ea typeface="Montserrat"/>
                <a:cs typeface="Montserrat"/>
                <a:sym typeface="Montserrat"/>
                <a:hlinkClick r:id="rId6" tooltip="https://www.youtube.com/watch?v=4bkvMJf0KEA"/>
              </a:rPr>
              <a:t>-Despedida y clausura de la exposición.</a:t>
            </a:r>
          </a:p>
          <a:p>
            <a:pPr algn="l">
              <a:lnSpc>
                <a:spcPts val="2060"/>
              </a:lnSpc>
              <a:spcBef>
                <a:spcPct val="0"/>
              </a:spcBef>
            </a:pPr>
          </a:p>
          <a:p>
            <a:pPr algn="l">
              <a:lnSpc>
                <a:spcPts val="2060"/>
              </a:lnSpc>
              <a:spcBef>
                <a:spcPct val="0"/>
              </a:spcBef>
            </a:pPr>
            <a:r>
              <a:rPr lang="en-US" sz="2000" spc="-8">
                <a:solidFill>
                  <a:srgbClr val="000000"/>
                </a:solidFill>
                <a:latin typeface="Montserrat"/>
                <a:ea typeface="Montserrat"/>
                <a:cs typeface="Montserrat"/>
                <a:sym typeface="Montserrat"/>
                <a:hlinkClick r:id="rId7" tooltip="https://www.youtube.com/watch?v=4bkvMJf0KEA"/>
              </a:rPr>
              <a:t>-Recopilación estadística de datos: número de alumnos/as, edad, fecha  y volcado de información en la web del ICOPCV</a:t>
            </a:r>
          </a:p>
        </p:txBody>
      </p:sp>
      <p:sp>
        <p:nvSpPr>
          <p:cNvPr name="Freeform 3" id="3"/>
          <p:cNvSpPr/>
          <p:nvPr/>
        </p:nvSpPr>
        <p:spPr>
          <a:xfrm flipH="false" flipV="true" rot="-10800000">
            <a:off x="6410787" y="3877148"/>
            <a:ext cx="4281213" cy="3860876"/>
          </a:xfrm>
          <a:custGeom>
            <a:avLst/>
            <a:gdLst/>
            <a:ahLst/>
            <a:cxnLst/>
            <a:rect r="r" b="b" t="t" l="l"/>
            <a:pathLst>
              <a:path h="3860876" w="4281213">
                <a:moveTo>
                  <a:pt x="0" y="3860876"/>
                </a:moveTo>
                <a:lnTo>
                  <a:pt x="4281213" y="3860876"/>
                </a:lnTo>
                <a:lnTo>
                  <a:pt x="4281213" y="0"/>
                </a:lnTo>
                <a:lnTo>
                  <a:pt x="0" y="0"/>
                </a:lnTo>
                <a:lnTo>
                  <a:pt x="0" y="3860876"/>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89356" y="1603316"/>
            <a:ext cx="9513288" cy="5687660"/>
          </a:xfrm>
          <a:prstGeom prst="rect">
            <a:avLst/>
          </a:prstGeom>
        </p:spPr>
        <p:txBody>
          <a:bodyPr anchor="t" rtlCol="false" tIns="0" lIns="0" bIns="0" rIns="0">
            <a:spAutoFit/>
          </a:bodyPr>
          <a:lstStyle/>
          <a:p>
            <a:pPr algn="l">
              <a:lnSpc>
                <a:spcPts val="1533"/>
              </a:lnSpc>
              <a:spcBef>
                <a:spcPct val="0"/>
              </a:spcBef>
            </a:pPr>
          </a:p>
          <a:p>
            <a:pPr algn="l">
              <a:lnSpc>
                <a:spcPts val="1533"/>
              </a:lnSpc>
              <a:spcBef>
                <a:spcPct val="0"/>
              </a:spcBef>
            </a:pPr>
          </a:p>
          <a:p>
            <a:pPr algn="l">
              <a:lnSpc>
                <a:spcPts val="4119"/>
              </a:lnSpc>
              <a:spcBef>
                <a:spcPct val="0"/>
              </a:spcBef>
            </a:pPr>
            <a:r>
              <a:rPr lang="en-US" b="true" sz="3999" spc="-15">
                <a:solidFill>
                  <a:srgbClr val="002664"/>
                </a:solidFill>
                <a:latin typeface="Montserrat Bold"/>
                <a:ea typeface="Montserrat Bold"/>
                <a:cs typeface="Montserrat Bold"/>
                <a:sym typeface="Montserrat Bold"/>
              </a:rPr>
              <a:t>4. RECURSOS HUMANOS Y MATERIALES</a:t>
            </a:r>
          </a:p>
          <a:p>
            <a:pPr algn="just">
              <a:lnSpc>
                <a:spcPts val="1533"/>
              </a:lnSpc>
              <a:spcBef>
                <a:spcPct val="0"/>
              </a:spcBef>
            </a:pPr>
          </a:p>
          <a:p>
            <a:pPr algn="just">
              <a:lnSpc>
                <a:spcPts val="1533"/>
              </a:lnSpc>
              <a:spcBef>
                <a:spcPct val="0"/>
              </a:spcBef>
            </a:pPr>
          </a:p>
          <a:p>
            <a:pPr algn="just">
              <a:lnSpc>
                <a:spcPts val="2060"/>
              </a:lnSpc>
              <a:spcBef>
                <a:spcPct val="0"/>
              </a:spcBef>
            </a:pPr>
            <a:r>
              <a:rPr lang="en-US" sz="2000" spc="-8">
                <a:solidFill>
                  <a:srgbClr val="000000"/>
                </a:solidFill>
                <a:latin typeface="Montserrat"/>
                <a:ea typeface="Montserrat"/>
                <a:cs typeface="Montserrat"/>
                <a:sym typeface="Montserrat"/>
              </a:rPr>
              <a:t>      El ICOPCV proporcionará el siguiente material a  podólogos, podólogas  y estudiantes voluntarios/as </a:t>
            </a:r>
          </a:p>
          <a:p>
            <a:pPr algn="just">
              <a:lnSpc>
                <a:spcPts val="2060"/>
              </a:lnSpc>
              <a:spcBef>
                <a:spcPct val="0"/>
              </a:spcBef>
            </a:pPr>
          </a:p>
          <a:p>
            <a:pPr algn="just" marL="431800" indent="-215900" lvl="1">
              <a:lnSpc>
                <a:spcPts val="2060"/>
              </a:lnSpc>
              <a:buFont typeface="Arial"/>
              <a:buChar char="•"/>
            </a:pPr>
            <a:r>
              <a:rPr lang="en-US" b="true" sz="2000" spc="-8">
                <a:solidFill>
                  <a:srgbClr val="000000"/>
                </a:solidFill>
                <a:latin typeface="Montserrat Bold"/>
                <a:ea typeface="Montserrat Bold"/>
                <a:cs typeface="Montserrat Bold"/>
                <a:sym typeface="Montserrat Bold"/>
              </a:rPr>
              <a:t>Pedigrafos</a:t>
            </a:r>
            <a:r>
              <a:rPr lang="en-US" sz="2000" spc="-8">
                <a:solidFill>
                  <a:srgbClr val="000000"/>
                </a:solidFill>
                <a:latin typeface="Montserrat"/>
                <a:ea typeface="Montserrat"/>
                <a:cs typeface="Montserrat"/>
                <a:sym typeface="Montserrat"/>
              </a:rPr>
              <a:t>. Se remitirán por mensajería a la dirección postal que nos proporcionen y de la misma manera se devolverán al colegio, cargo a cuenta del colegio, junto con la ficha de número de participantes en la actividad, edad, fecha y lugar de la misma.  </a:t>
            </a:r>
          </a:p>
          <a:p>
            <a:pPr algn="just">
              <a:lnSpc>
                <a:spcPts val="2060"/>
              </a:lnSpc>
              <a:spcBef>
                <a:spcPct val="0"/>
              </a:spcBef>
            </a:pPr>
            <a:r>
              <a:rPr lang="en-US" sz="2000" spc="-8">
                <a:solidFill>
                  <a:srgbClr val="000000"/>
                </a:solidFill>
                <a:latin typeface="Montserrat"/>
                <a:ea typeface="Montserrat"/>
                <a:cs typeface="Montserrat"/>
                <a:sym typeface="Montserrat"/>
              </a:rPr>
              <a:t> </a:t>
            </a:r>
          </a:p>
          <a:p>
            <a:pPr algn="just" marL="431800" indent="-215900" lvl="1">
              <a:lnSpc>
                <a:spcPts val="2060"/>
              </a:lnSpc>
              <a:buFont typeface="Arial"/>
              <a:buChar char="•"/>
            </a:pPr>
            <a:r>
              <a:rPr lang="en-US" b="true" sz="2000" spc="-8">
                <a:solidFill>
                  <a:srgbClr val="000000"/>
                </a:solidFill>
                <a:latin typeface="Montserrat Bold"/>
                <a:ea typeface="Montserrat Bold"/>
                <a:cs typeface="Montserrat Bold"/>
                <a:sym typeface="Montserrat Bold"/>
              </a:rPr>
              <a:t>Flyers </a:t>
            </a:r>
            <a:r>
              <a:rPr lang="en-US" sz="2000" spc="-8">
                <a:solidFill>
                  <a:srgbClr val="000000"/>
                </a:solidFill>
                <a:latin typeface="Montserrat"/>
                <a:ea typeface="Montserrat"/>
                <a:cs typeface="Montserrat"/>
                <a:sym typeface="Montserrat"/>
              </a:rPr>
              <a:t>que se soliciten para la actividad.</a:t>
            </a:r>
          </a:p>
          <a:p>
            <a:pPr algn="just">
              <a:lnSpc>
                <a:spcPts val="2060"/>
              </a:lnSpc>
            </a:pPr>
          </a:p>
          <a:p>
            <a:pPr algn="just" marL="431800" indent="-215900" lvl="1">
              <a:lnSpc>
                <a:spcPts val="2060"/>
              </a:lnSpc>
              <a:buFont typeface="Arial"/>
              <a:buChar char="•"/>
            </a:pPr>
            <a:r>
              <a:rPr lang="en-US" b="true" sz="2000" spc="-8">
                <a:solidFill>
                  <a:srgbClr val="000000"/>
                </a:solidFill>
                <a:latin typeface="Montserrat Bold"/>
                <a:ea typeface="Montserrat Bold"/>
                <a:cs typeface="Montserrat Bold"/>
                <a:sym typeface="Montserrat Bold"/>
              </a:rPr>
              <a:t>Piruletas</a:t>
            </a:r>
            <a:r>
              <a:rPr lang="en-US" sz="2000" spc="-8">
                <a:solidFill>
                  <a:srgbClr val="000000"/>
                </a:solidFill>
                <a:latin typeface="Montserrat"/>
                <a:ea typeface="Montserrat"/>
                <a:cs typeface="Montserrat"/>
                <a:sym typeface="Montserrat"/>
              </a:rPr>
              <a:t> de regalo para los participantes.</a:t>
            </a:r>
          </a:p>
          <a:p>
            <a:pPr algn="just">
              <a:lnSpc>
                <a:spcPts val="2060"/>
              </a:lnSpc>
            </a:pPr>
          </a:p>
          <a:p>
            <a:pPr algn="just" marL="431800" indent="-215900" lvl="1">
              <a:lnSpc>
                <a:spcPts val="2060"/>
              </a:lnSpc>
              <a:buFont typeface="Arial"/>
              <a:buChar char="•"/>
            </a:pPr>
            <a:r>
              <a:rPr lang="en-US" b="true" sz="2000" spc="-8">
                <a:solidFill>
                  <a:srgbClr val="000000"/>
                </a:solidFill>
                <a:latin typeface="Montserrat Bold"/>
                <a:ea typeface="Montserrat Bold"/>
                <a:cs typeface="Montserrat Bold"/>
                <a:sym typeface="Montserrat Bold"/>
              </a:rPr>
              <a:t>Enlaces</a:t>
            </a:r>
            <a:r>
              <a:rPr lang="en-US" b="true" sz="2000" spc="-8">
                <a:solidFill>
                  <a:srgbClr val="000000"/>
                </a:solidFill>
                <a:latin typeface="Montserrat Bold"/>
                <a:ea typeface="Montserrat Bold"/>
                <a:cs typeface="Montserrat Bold"/>
                <a:sym typeface="Montserrat Bold"/>
              </a:rPr>
              <a:t> </a:t>
            </a:r>
            <a:r>
              <a:rPr lang="en-US" sz="2000" spc="-8">
                <a:solidFill>
                  <a:srgbClr val="000000"/>
                </a:solidFill>
                <a:latin typeface="Montserrat"/>
                <a:ea typeface="Montserrat"/>
                <a:cs typeface="Montserrat"/>
                <a:sym typeface="Montserrat"/>
              </a:rPr>
              <a:t>de las presentaciones tanto en valenciano como en castellano, como los enlaces para el videoclip, etc.</a:t>
            </a:r>
          </a:p>
          <a:p>
            <a:pPr algn="l">
              <a:lnSpc>
                <a:spcPts val="351"/>
              </a:lnSpc>
              <a:spcBef>
                <a:spcPct val="0"/>
              </a:spcBef>
            </a:pPr>
          </a:p>
          <a:p>
            <a:pPr algn="l">
              <a:lnSpc>
                <a:spcPts val="351"/>
              </a:lnSpc>
              <a:spcBef>
                <a:spcPct val="0"/>
              </a:spcBef>
            </a:pPr>
          </a:p>
          <a:p>
            <a:pPr algn="l">
              <a:lnSpc>
                <a:spcPts val="869"/>
              </a:lnSpc>
              <a:spcBef>
                <a:spcPct val="0"/>
              </a:spcBef>
            </a:pPr>
          </a:p>
          <a:p>
            <a:pPr algn="l">
              <a:lnSpc>
                <a:spcPts val="351"/>
              </a:lnSpc>
              <a:spcBef>
                <a:spcPct val="0"/>
              </a:spcBef>
            </a:pPr>
            <a:r>
              <a:rPr lang="en-US" b="true" sz="341" spc="-1">
                <a:solidFill>
                  <a:srgbClr val="000000"/>
                </a:solidFill>
                <a:latin typeface="Montserrat Ultra-Bold"/>
                <a:ea typeface="Montserrat Ultra-Bold"/>
                <a:cs typeface="Montserrat Ultra-Bold"/>
                <a:sym typeface="Montserrat Ultra-Bold"/>
              </a:rPr>
              <a:t>.</a:t>
            </a:r>
          </a:p>
        </p:txBody>
      </p:sp>
      <p:sp>
        <p:nvSpPr>
          <p:cNvPr name="Freeform 3" id="3"/>
          <p:cNvSpPr/>
          <p:nvPr/>
        </p:nvSpPr>
        <p:spPr>
          <a:xfrm flipH="true" flipV="false" rot="-10800000">
            <a:off x="-840717" y="-988837"/>
            <a:ext cx="4281213" cy="3860876"/>
          </a:xfrm>
          <a:custGeom>
            <a:avLst/>
            <a:gdLst/>
            <a:ahLst/>
            <a:cxnLst/>
            <a:rect r="r" b="b" t="t" l="l"/>
            <a:pathLst>
              <a:path h="3860876" w="4281213">
                <a:moveTo>
                  <a:pt x="4281213" y="0"/>
                </a:moveTo>
                <a:lnTo>
                  <a:pt x="0" y="0"/>
                </a:lnTo>
                <a:lnTo>
                  <a:pt x="0" y="3860876"/>
                </a:lnTo>
                <a:lnTo>
                  <a:pt x="4281213" y="3860876"/>
                </a:lnTo>
                <a:lnTo>
                  <a:pt x="42812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94236" y="1611620"/>
            <a:ext cx="281269" cy="281269"/>
          </a:xfrm>
          <a:custGeom>
            <a:avLst/>
            <a:gdLst/>
            <a:ahLst/>
            <a:cxnLst/>
            <a:rect r="r" b="b" t="t" l="l"/>
            <a:pathLst>
              <a:path h="281269" w="281269">
                <a:moveTo>
                  <a:pt x="0" y="0"/>
                </a:moveTo>
                <a:lnTo>
                  <a:pt x="281269" y="0"/>
                </a:lnTo>
                <a:lnTo>
                  <a:pt x="281269" y="281269"/>
                </a:lnTo>
                <a:lnTo>
                  <a:pt x="0" y="2812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13224" y="611999"/>
            <a:ext cx="9865553" cy="6710921"/>
            <a:chOff x="0" y="0"/>
            <a:chExt cx="13154070" cy="8947894"/>
          </a:xfrm>
        </p:grpSpPr>
        <p:sp>
          <p:nvSpPr>
            <p:cNvPr name="TextBox 4" id="4"/>
            <p:cNvSpPr txBox="true"/>
            <p:nvPr/>
          </p:nvSpPr>
          <p:spPr>
            <a:xfrm rot="0">
              <a:off x="0" y="19050"/>
              <a:ext cx="13154070" cy="8928844"/>
            </a:xfrm>
            <a:prstGeom prst="rect">
              <a:avLst/>
            </a:prstGeom>
          </p:spPr>
          <p:txBody>
            <a:bodyPr anchor="t" rtlCol="false" tIns="0" lIns="0" bIns="0" rIns="0">
              <a:spAutoFit/>
            </a:bodyPr>
            <a:lstStyle/>
            <a:p>
              <a:pPr algn="l">
                <a:lnSpc>
                  <a:spcPts val="3220"/>
                </a:lnSpc>
              </a:pPr>
              <a:r>
                <a:rPr lang="en-US" b="true" sz="2824" spc="-11">
                  <a:solidFill>
                    <a:srgbClr val="002664"/>
                  </a:solidFill>
                  <a:latin typeface="Montserrat Ultra-Bold"/>
                  <a:ea typeface="Montserrat Ultra-Bold"/>
                  <a:cs typeface="Montserrat Ultra-Bold"/>
                  <a:sym typeface="Montserrat Ultra-Bold"/>
                </a:rPr>
                <a:t>5. DOCUMENTO: AUTORIZACION IMÁGENES</a:t>
              </a:r>
            </a:p>
            <a:p>
              <a:pPr algn="l">
                <a:lnSpc>
                  <a:spcPts val="3220"/>
                </a:lnSpc>
              </a:pPr>
            </a:p>
            <a:p>
              <a:pPr algn="just">
                <a:lnSpc>
                  <a:spcPts val="1225"/>
                </a:lnSpc>
              </a:pPr>
              <a:r>
                <a:rPr lang="en-US" sz="1075" spc="-4">
                  <a:solidFill>
                    <a:srgbClr val="000000"/>
                  </a:solidFill>
                  <a:latin typeface="Montserrat"/>
                  <a:ea typeface="Montserrat"/>
                  <a:cs typeface="Montserrat"/>
                  <a:sym typeface="Montserrat"/>
                </a:rPr>
                <a:t>AUTORIZACIÓN PARA LA GRABACIÓN, CONSERVACIÓN Y TRANSMISIÓN DE IMÁGENES DURANTE LA REALIZACIÓN DE LAS DINÁMICAS.</a:t>
              </a:r>
            </a:p>
            <a:p>
              <a:pPr algn="just">
                <a:lnSpc>
                  <a:spcPts val="1225"/>
                </a:lnSpc>
              </a:pPr>
            </a:p>
            <a:p>
              <a:pPr algn="just">
                <a:lnSpc>
                  <a:spcPts val="1225"/>
                </a:lnSpc>
              </a:pPr>
              <a:r>
                <a:rPr lang="en-US" sz="1075" spc="-4">
                  <a:solidFill>
                    <a:srgbClr val="000000"/>
                  </a:solidFill>
                  <a:latin typeface="Montserrat"/>
                  <a:ea typeface="Montserrat"/>
                  <a:cs typeface="Montserrat"/>
                  <a:sym typeface="Montserrat"/>
                </a:rPr>
                <a:t>Don./Dña. ___________________________________ con D.N.I ____________ AUTORIZO a ILUSTRE COLEGIO OFICIAL DE PODOLOGÍA DE LA COMUNIDAD VALENCIANA, con N.I.F. V96907811 a la toma y recogida, grabación y publicación de mis imágenes recogidas en las dinámicas.  </a:t>
              </a:r>
            </a:p>
            <a:p>
              <a:pPr algn="just">
                <a:lnSpc>
                  <a:spcPts val="1225"/>
                </a:lnSpc>
              </a:pPr>
            </a:p>
            <a:p>
              <a:pPr algn="just">
                <a:lnSpc>
                  <a:spcPts val="1225"/>
                </a:lnSpc>
              </a:pPr>
              <a:r>
                <a:rPr lang="en-US" sz="1075" spc="-4">
                  <a:solidFill>
                    <a:srgbClr val="000000"/>
                  </a:solidFill>
                  <a:latin typeface="Montserrat"/>
                  <a:ea typeface="Montserrat"/>
                  <a:cs typeface="Montserrat"/>
                  <a:sym typeface="Montserrat"/>
                </a:rPr>
                <a:t>Es necesario marcar con una cruz las casillas de verificación, si marca el “NO”, entenderemos que no nos autoriza realizar dicho  tratamiento.</a:t>
              </a:r>
            </a:p>
            <a:p>
              <a:pPr algn="just">
                <a:lnSpc>
                  <a:spcPts val="1225"/>
                </a:lnSpc>
              </a:pPr>
            </a:p>
            <a:p>
              <a:pPr algn="just">
                <a:lnSpc>
                  <a:spcPts val="1225"/>
                </a:lnSpc>
              </a:pPr>
              <a:r>
                <a:rPr lang="en-US" b="true" sz="1075" spc="-4">
                  <a:solidFill>
                    <a:srgbClr val="000000"/>
                  </a:solidFill>
                  <a:latin typeface="Montserrat Bold"/>
                  <a:ea typeface="Montserrat Bold"/>
                  <a:cs typeface="Montserrat Bold"/>
                  <a:sym typeface="Montserrat Bold"/>
                </a:rPr>
                <a:t>SI          NO</a:t>
              </a:r>
              <a:r>
                <a:rPr lang="en-US" sz="1075" spc="-4">
                  <a:solidFill>
                    <a:srgbClr val="000000"/>
                  </a:solidFill>
                  <a:latin typeface="Montserrat"/>
                  <a:ea typeface="Montserrat"/>
                  <a:cs typeface="Montserrat"/>
                  <a:sym typeface="Montserrat"/>
                </a:rPr>
                <a:t>         AUTORIZO que las grabaciones realizadas sean publicadas en las redes sociales de la entidad: Facebook, Instagram, Twitter, web.</a:t>
              </a:r>
            </a:p>
            <a:p>
              <a:pPr algn="just">
                <a:lnSpc>
                  <a:spcPts val="1225"/>
                </a:lnSpc>
              </a:pPr>
            </a:p>
            <a:p>
              <a:pPr algn="just">
                <a:lnSpc>
                  <a:spcPts val="1225"/>
                </a:lnSpc>
              </a:pPr>
              <a:r>
                <a:rPr lang="en-US" sz="1075" spc="-4">
                  <a:solidFill>
                    <a:srgbClr val="000000"/>
                  </a:solidFill>
                  <a:latin typeface="Montserrat"/>
                  <a:ea typeface="Montserrat"/>
                  <a:cs typeface="Montserrat"/>
                  <a:sym typeface="Montserrat"/>
                </a:rPr>
                <a:t>Se me ha indicado que, en todo momento, se preservará la confidencialidad y se respetará mi intimidad, cumpliendo en todo momento con las medidas de seguridad necesarias para proteger y preservar la seguridad de los datos de carácter personal afectados por estos tratamientos. </a:t>
              </a:r>
            </a:p>
            <a:p>
              <a:pPr algn="just">
                <a:lnSpc>
                  <a:spcPts val="1225"/>
                </a:lnSpc>
              </a:pPr>
            </a:p>
            <a:p>
              <a:pPr algn="just">
                <a:lnSpc>
                  <a:spcPts val="1225"/>
                </a:lnSpc>
              </a:pPr>
              <a:r>
                <a:rPr lang="en-US" sz="1075" spc="-4">
                  <a:solidFill>
                    <a:srgbClr val="000000"/>
                  </a:solidFill>
                  <a:latin typeface="Montserrat"/>
                  <a:ea typeface="Montserrat"/>
                  <a:cs typeface="Montserrat"/>
                  <a:sym typeface="Montserrat"/>
                </a:rPr>
                <a:t>Mediante la firma del presente documento declaro y garantizo que los datos aportados son verdaderos, exactos, completos y se encuentran actualizados; comprometiéndome a informar de cualquier cambio respecto de los mismos, siendo el/la único/a responsable de cualquier daño o perjuicio, tanto directo como indirecto, que pudiera ocasionar como consecuencia del incumplimiento de la presente obligación.</a:t>
              </a:r>
            </a:p>
            <a:p>
              <a:pPr algn="just">
                <a:lnSpc>
                  <a:spcPts val="1225"/>
                </a:lnSpc>
              </a:pPr>
            </a:p>
            <a:p>
              <a:pPr algn="just">
                <a:lnSpc>
                  <a:spcPts val="1225"/>
                </a:lnSpc>
              </a:pPr>
              <a:r>
                <a:rPr lang="en-US" sz="1075" spc="-4">
                  <a:solidFill>
                    <a:srgbClr val="000000"/>
                  </a:solidFill>
                  <a:latin typeface="Montserrat"/>
                  <a:ea typeface="Montserrat"/>
                  <a:cs typeface="Montserrat"/>
                  <a:sym typeface="Montserrat"/>
                </a:rPr>
                <a:t>Cláusula en protección de datos.</a:t>
              </a:r>
            </a:p>
            <a:p>
              <a:pPr algn="just">
                <a:lnSpc>
                  <a:spcPts val="1225"/>
                </a:lnSpc>
              </a:pPr>
            </a:p>
            <a:p>
              <a:pPr algn="just">
                <a:lnSpc>
                  <a:spcPts val="1225"/>
                </a:lnSpc>
              </a:pPr>
              <a:r>
                <a:rPr lang="en-US" sz="1075" spc="-4">
                  <a:solidFill>
                    <a:srgbClr val="000000"/>
                  </a:solidFill>
                  <a:latin typeface="Montserrat"/>
                  <a:ea typeface="Montserrat"/>
                  <a:cs typeface="Montserrat"/>
                  <a:sym typeface="Montserrat"/>
                </a:rPr>
                <a:t>Conforme a la Ley Orgánica 3/2018, de 5 de diciembre, de Protección de Datos Personales y garantía de los derechos digitales y al Reglamento (UE) 2016/679 del Parlamento Europeo y del Consejo de 27 de abril de 2016, sus datos personales serán tratados por ILUSTRE COLEGIO OFICIAL DE PODOLOGÍA DE LA COMUNIDAD VALENCIANA, con NIF V96907811 con la finalidad de publicar la grabación de sus imágenes recogidas en  las dinámicas sobre podología impartidas por nuestra entidad. </a:t>
              </a:r>
            </a:p>
            <a:p>
              <a:pPr algn="just">
                <a:lnSpc>
                  <a:spcPts val="1225"/>
                </a:lnSpc>
              </a:pPr>
            </a:p>
            <a:p>
              <a:pPr algn="just">
                <a:lnSpc>
                  <a:spcPts val="1225"/>
                </a:lnSpc>
              </a:pPr>
              <a:r>
                <a:rPr lang="en-US" sz="1075" spc="-4">
                  <a:solidFill>
                    <a:srgbClr val="000000"/>
                  </a:solidFill>
                  <a:latin typeface="Montserrat"/>
                  <a:ea typeface="Montserrat"/>
                  <a:cs typeface="Montserrat"/>
                  <a:sym typeface="Montserrat"/>
                </a:rPr>
                <a:t>Podrá solicitar más información, así como ejercer sus derechos remitiendo una comunicación por escrito a la dirección de correo electrónico correo@icopcv.org o mediante correo postal a la dirección C/ DOCTOR ZAMENHOF, 41 (46008) VALENCIA. Para el ejercicio de sus derechos, en caso de que sea necesario, se le solicitará documento que acredite fehacientemente su identidad. Si siente vulnerados sus derechos en lo concerniente a la protección de sus datos personales, especialmente cuando no haya obtenido satisfacción en el ejercicio de sus derechos, puede presentar una reclamación ante la Autoridad de Control en materia de Protección de Datos competente (Agencia Española de Protección de Datos), a través de su sitio web: www.aepd.es </a:t>
              </a:r>
            </a:p>
            <a:p>
              <a:pPr algn="just">
                <a:lnSpc>
                  <a:spcPts val="1225"/>
                </a:lnSpc>
              </a:pPr>
            </a:p>
            <a:p>
              <a:pPr algn="r">
                <a:lnSpc>
                  <a:spcPts val="1225"/>
                </a:lnSpc>
              </a:pPr>
              <a:r>
                <a:rPr lang="en-US" sz="1075" spc="-4">
                  <a:solidFill>
                    <a:srgbClr val="000000"/>
                  </a:solidFill>
                  <a:latin typeface="Montserrat"/>
                  <a:ea typeface="Montserrat"/>
                  <a:cs typeface="Montserrat"/>
                  <a:sym typeface="Montserrat"/>
                </a:rPr>
                <a:t>En ____________ a___ de___ de 202______</a:t>
              </a:r>
            </a:p>
            <a:p>
              <a:pPr algn="l">
                <a:lnSpc>
                  <a:spcPts val="1225"/>
                </a:lnSpc>
              </a:pPr>
            </a:p>
            <a:p>
              <a:pPr algn="l">
                <a:lnSpc>
                  <a:spcPts val="1225"/>
                </a:lnSpc>
              </a:pPr>
              <a:r>
                <a:rPr lang="en-US" b="true" sz="1075" spc="-4">
                  <a:solidFill>
                    <a:srgbClr val="000000"/>
                  </a:solidFill>
                  <a:latin typeface="Montserrat Ultra-Bold"/>
                  <a:ea typeface="Montserrat Ultra-Bold"/>
                  <a:cs typeface="Montserrat Ultra-Bold"/>
                  <a:sym typeface="Montserrat Ultra-Bold"/>
                </a:rPr>
                <a:t>  Interesado/a</a:t>
              </a:r>
            </a:p>
            <a:p>
              <a:pPr algn="l">
                <a:lnSpc>
                  <a:spcPts val="1225"/>
                </a:lnSpc>
              </a:pPr>
            </a:p>
            <a:p>
              <a:pPr algn="l">
                <a:lnSpc>
                  <a:spcPts val="1225"/>
                </a:lnSpc>
              </a:pPr>
              <a:r>
                <a:rPr lang="en-US" b="true" sz="1075" spc="-4">
                  <a:solidFill>
                    <a:srgbClr val="000000"/>
                  </a:solidFill>
                  <a:latin typeface="Montserrat Ultra-Bold"/>
                  <a:ea typeface="Montserrat Ultra-Bold"/>
                  <a:cs typeface="Montserrat Ultra-Bold"/>
                  <a:sym typeface="Montserrat Ultra-Bold"/>
                </a:rPr>
                <a:t>  Nombre:________________________________________</a:t>
              </a:r>
            </a:p>
            <a:p>
              <a:pPr algn="l">
                <a:lnSpc>
                  <a:spcPts val="1225"/>
                </a:lnSpc>
              </a:pPr>
            </a:p>
            <a:p>
              <a:pPr algn="l">
                <a:lnSpc>
                  <a:spcPts val="1225"/>
                </a:lnSpc>
              </a:pPr>
              <a:r>
                <a:rPr lang="en-US" b="true" sz="1075" spc="-4">
                  <a:solidFill>
                    <a:srgbClr val="000000"/>
                  </a:solidFill>
                  <a:latin typeface="Montserrat Ultra-Bold"/>
                  <a:ea typeface="Montserrat Ultra-Bold"/>
                  <a:cs typeface="Montserrat Ultra-Bold"/>
                  <a:sym typeface="Montserrat Ultra-Bold"/>
                </a:rPr>
                <a:t>  Apellidos: _____________________________________________________________</a:t>
              </a:r>
            </a:p>
            <a:p>
              <a:pPr algn="l">
                <a:lnSpc>
                  <a:spcPts val="1225"/>
                </a:lnSpc>
              </a:pPr>
            </a:p>
            <a:p>
              <a:pPr algn="l">
                <a:lnSpc>
                  <a:spcPts val="1225"/>
                </a:lnSpc>
              </a:pPr>
              <a:r>
                <a:rPr lang="en-US" b="true" sz="1075" spc="-4">
                  <a:solidFill>
                    <a:srgbClr val="000000"/>
                  </a:solidFill>
                  <a:latin typeface="Montserrat Ultra-Bold"/>
                  <a:ea typeface="Montserrat Ultra-Bold"/>
                  <a:cs typeface="Montserrat Ultra-Bold"/>
                  <a:sym typeface="Montserrat Ultra-Bold"/>
                </a:rPr>
                <a:t>  Firma</a:t>
              </a:r>
            </a:p>
            <a:p>
              <a:pPr algn="l">
                <a:lnSpc>
                  <a:spcPts val="762"/>
                </a:lnSpc>
              </a:pPr>
            </a:p>
          </p:txBody>
        </p:sp>
        <p:grpSp>
          <p:nvGrpSpPr>
            <p:cNvPr name="Group 5" id="5"/>
            <p:cNvGrpSpPr/>
            <p:nvPr/>
          </p:nvGrpSpPr>
          <p:grpSpPr>
            <a:xfrm rot="0">
              <a:off x="216374" y="2412082"/>
              <a:ext cx="270465" cy="315601"/>
              <a:chOff x="0" y="0"/>
              <a:chExt cx="72696" cy="84828"/>
            </a:xfrm>
          </p:grpSpPr>
          <p:sp>
            <p:nvSpPr>
              <p:cNvPr name="Freeform 6" id="6"/>
              <p:cNvSpPr/>
              <p:nvPr/>
            </p:nvSpPr>
            <p:spPr>
              <a:xfrm flipH="false" flipV="false" rot="0">
                <a:off x="0" y="0"/>
                <a:ext cx="72696" cy="84828"/>
              </a:xfrm>
              <a:custGeom>
                <a:avLst/>
                <a:gdLst/>
                <a:ahLst/>
                <a:cxnLst/>
                <a:rect r="r" b="b" t="t" l="l"/>
                <a:pathLst>
                  <a:path h="84828" w="72696">
                    <a:moveTo>
                      <a:pt x="0" y="0"/>
                    </a:moveTo>
                    <a:lnTo>
                      <a:pt x="72696" y="0"/>
                    </a:lnTo>
                    <a:lnTo>
                      <a:pt x="72696" y="84828"/>
                    </a:lnTo>
                    <a:lnTo>
                      <a:pt x="0" y="84828"/>
                    </a:lnTo>
                    <a:close/>
                  </a:path>
                </a:pathLst>
              </a:custGeom>
              <a:solidFill>
                <a:srgbClr val="FFFFFF"/>
              </a:solidFill>
              <a:ln w="38100" cap="sq">
                <a:solidFill>
                  <a:srgbClr val="000000"/>
                </a:solidFill>
                <a:prstDash val="solid"/>
                <a:miter/>
              </a:ln>
            </p:spPr>
          </p:sp>
          <p:sp>
            <p:nvSpPr>
              <p:cNvPr name="TextBox 7" id="7"/>
              <p:cNvSpPr txBox="true"/>
              <p:nvPr/>
            </p:nvSpPr>
            <p:spPr>
              <a:xfrm>
                <a:off x="0" y="-19050"/>
                <a:ext cx="72696" cy="103878"/>
              </a:xfrm>
              <a:prstGeom prst="rect">
                <a:avLst/>
              </a:prstGeom>
            </p:spPr>
            <p:txBody>
              <a:bodyPr anchor="ctr" rtlCol="false" tIns="50800" lIns="50800" bIns="50800" rIns="50800"/>
              <a:lstStyle/>
              <a:p>
                <a:pPr algn="ctr">
                  <a:lnSpc>
                    <a:spcPts val="1728"/>
                  </a:lnSpc>
                </a:pPr>
              </a:p>
            </p:txBody>
          </p:sp>
        </p:grpSp>
        <p:grpSp>
          <p:nvGrpSpPr>
            <p:cNvPr name="Group 8" id="8"/>
            <p:cNvGrpSpPr/>
            <p:nvPr/>
          </p:nvGrpSpPr>
          <p:grpSpPr>
            <a:xfrm rot="0">
              <a:off x="1029178" y="2412082"/>
              <a:ext cx="270465" cy="315601"/>
              <a:chOff x="0" y="0"/>
              <a:chExt cx="72696" cy="84828"/>
            </a:xfrm>
          </p:grpSpPr>
          <p:sp>
            <p:nvSpPr>
              <p:cNvPr name="Freeform 9" id="9"/>
              <p:cNvSpPr/>
              <p:nvPr/>
            </p:nvSpPr>
            <p:spPr>
              <a:xfrm flipH="false" flipV="false" rot="0">
                <a:off x="0" y="0"/>
                <a:ext cx="72696" cy="84828"/>
              </a:xfrm>
              <a:custGeom>
                <a:avLst/>
                <a:gdLst/>
                <a:ahLst/>
                <a:cxnLst/>
                <a:rect r="r" b="b" t="t" l="l"/>
                <a:pathLst>
                  <a:path h="84828" w="72696">
                    <a:moveTo>
                      <a:pt x="0" y="0"/>
                    </a:moveTo>
                    <a:lnTo>
                      <a:pt x="72696" y="0"/>
                    </a:lnTo>
                    <a:lnTo>
                      <a:pt x="72696" y="84828"/>
                    </a:lnTo>
                    <a:lnTo>
                      <a:pt x="0" y="84828"/>
                    </a:lnTo>
                    <a:close/>
                  </a:path>
                </a:pathLst>
              </a:custGeom>
              <a:solidFill>
                <a:srgbClr val="FFFFFF"/>
              </a:solidFill>
              <a:ln w="38100" cap="sq">
                <a:solidFill>
                  <a:srgbClr val="000000"/>
                </a:solidFill>
                <a:prstDash val="solid"/>
                <a:miter/>
              </a:ln>
            </p:spPr>
          </p:sp>
          <p:sp>
            <p:nvSpPr>
              <p:cNvPr name="TextBox 10" id="10"/>
              <p:cNvSpPr txBox="true"/>
              <p:nvPr/>
            </p:nvSpPr>
            <p:spPr>
              <a:xfrm>
                <a:off x="0" y="-19050"/>
                <a:ext cx="72696" cy="103878"/>
              </a:xfrm>
              <a:prstGeom prst="rect">
                <a:avLst/>
              </a:prstGeom>
            </p:spPr>
            <p:txBody>
              <a:bodyPr anchor="ctr" rtlCol="false" tIns="50800" lIns="50800" bIns="50800" rIns="50800"/>
              <a:lstStyle/>
              <a:p>
                <a:pPr algn="ctr">
                  <a:lnSpc>
                    <a:spcPts val="1728"/>
                  </a:lnSpc>
                </a:pPr>
              </a:p>
            </p:txBody>
          </p:sp>
        </p:grpSp>
      </p:gr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83780" y="243210"/>
            <a:ext cx="10113461" cy="7337702"/>
          </a:xfrm>
          <a:prstGeom prst="rect">
            <a:avLst/>
          </a:prstGeom>
        </p:spPr>
        <p:txBody>
          <a:bodyPr anchor="t" rtlCol="false" tIns="0" lIns="0" bIns="0" rIns="0">
            <a:spAutoFit/>
          </a:bodyPr>
          <a:lstStyle/>
          <a:p>
            <a:pPr algn="l">
              <a:lnSpc>
                <a:spcPts val="2728"/>
              </a:lnSpc>
              <a:spcBef>
                <a:spcPct val="0"/>
              </a:spcBef>
            </a:pPr>
            <a:r>
              <a:rPr lang="en-US" b="true" sz="2649" spc="-10">
                <a:solidFill>
                  <a:srgbClr val="002664"/>
                </a:solidFill>
                <a:latin typeface="Montserrat Ultra-Bold"/>
                <a:ea typeface="Montserrat Ultra-Bold"/>
                <a:cs typeface="Montserrat Ultra-Bold"/>
                <a:sym typeface="Montserrat Ultra-Bold"/>
              </a:rPr>
              <a:t>DOCUMENTO: </a:t>
            </a:r>
            <a:r>
              <a:rPr lang="en-US" b="true" sz="2649" spc="-10">
                <a:solidFill>
                  <a:srgbClr val="002664"/>
                </a:solidFill>
                <a:latin typeface="Montserrat Ultra-Bold"/>
                <a:ea typeface="Montserrat Ultra-Bold"/>
                <a:cs typeface="Montserrat Ultra-Bold"/>
                <a:sym typeface="Montserrat Ultra-Bold"/>
              </a:rPr>
              <a:t>DECLARACION RESPONSABLE DE ASISTENCIA Y CUSTODIA MATERIALES</a:t>
            </a:r>
          </a:p>
          <a:p>
            <a:pPr algn="l">
              <a:lnSpc>
                <a:spcPts val="1034"/>
              </a:lnSpc>
              <a:spcBef>
                <a:spcPct val="0"/>
              </a:spcBef>
            </a:pPr>
          </a:p>
          <a:p>
            <a:pPr algn="l">
              <a:lnSpc>
                <a:spcPts val="1034"/>
              </a:lnSpc>
              <a:spcBef>
                <a:spcPct val="0"/>
              </a:spcBef>
            </a:pPr>
          </a:p>
          <a:p>
            <a:pPr algn="just">
              <a:lnSpc>
                <a:spcPts val="1236"/>
              </a:lnSpc>
              <a:spcBef>
                <a:spcPct val="0"/>
              </a:spcBef>
            </a:pPr>
            <a:r>
              <a:rPr lang="en-US" sz="1200" spc="-4">
                <a:solidFill>
                  <a:srgbClr val="000000"/>
                </a:solidFill>
                <a:latin typeface="Montserrat"/>
                <a:ea typeface="Montserrat"/>
                <a:cs typeface="Montserrat"/>
                <a:sym typeface="Montserrat"/>
              </a:rPr>
              <a:t>Por la presente Dn/Dña _____________________________________________ con NIF ______________________ y  domiciliado en _______________________________________________________________________    en calidad de: </a:t>
            </a:r>
          </a:p>
          <a:p>
            <a:pPr algn="just">
              <a:lnSpc>
                <a:spcPts val="1236"/>
              </a:lnSpc>
              <a:spcBef>
                <a:spcPct val="0"/>
              </a:spcBef>
            </a:pPr>
          </a:p>
          <a:p>
            <a:pPr algn="just" marL="259080" indent="-129540" lvl="1">
              <a:lnSpc>
                <a:spcPts val="1236"/>
              </a:lnSpc>
              <a:buFont typeface="Arial"/>
              <a:buChar char="•"/>
            </a:pPr>
            <a:r>
              <a:rPr lang="en-US" sz="1200" spc="-4">
                <a:solidFill>
                  <a:srgbClr val="000000"/>
                </a:solidFill>
                <a:latin typeface="Montserrat"/>
                <a:ea typeface="Montserrat"/>
                <a:cs typeface="Montserrat"/>
                <a:sym typeface="Montserrat"/>
              </a:rPr>
              <a:t> Podólogo/a colegiado del Ilustre Colegio Oficial de Podología de la Comunidad Valenciana</a:t>
            </a:r>
          </a:p>
          <a:p>
            <a:pPr algn="just">
              <a:lnSpc>
                <a:spcPts val="1236"/>
              </a:lnSpc>
            </a:pPr>
          </a:p>
          <a:p>
            <a:pPr algn="just" marL="259080" indent="-129540" lvl="1">
              <a:lnSpc>
                <a:spcPts val="1236"/>
              </a:lnSpc>
              <a:buFont typeface="Arial"/>
              <a:buChar char="•"/>
            </a:pPr>
            <a:r>
              <a:rPr lang="en-US" sz="1200" spc="-4">
                <a:solidFill>
                  <a:srgbClr val="000000"/>
                </a:solidFill>
                <a:latin typeface="Montserrat"/>
                <a:ea typeface="Montserrat"/>
                <a:cs typeface="Montserrat"/>
                <a:sym typeface="Montserrat"/>
              </a:rPr>
              <a:t>Estudiante del Grado de Podología en la Universidad __________________ con tutor responsable    Dn/ña.:______________________________________________</a:t>
            </a:r>
          </a:p>
          <a:p>
            <a:pPr algn="just">
              <a:lnSpc>
                <a:spcPts val="1236"/>
              </a:lnSpc>
              <a:spcBef>
                <a:spcPct val="0"/>
              </a:spcBef>
            </a:pPr>
          </a:p>
          <a:p>
            <a:pPr algn="just">
              <a:lnSpc>
                <a:spcPts val="1236"/>
              </a:lnSpc>
              <a:spcBef>
                <a:spcPct val="0"/>
              </a:spcBef>
            </a:pPr>
          </a:p>
          <a:p>
            <a:pPr algn="just">
              <a:lnSpc>
                <a:spcPts val="1236"/>
              </a:lnSpc>
              <a:spcBef>
                <a:spcPct val="0"/>
              </a:spcBef>
            </a:pPr>
            <a:r>
              <a:rPr lang="en-US" sz="1200" spc="-4">
                <a:solidFill>
                  <a:srgbClr val="000000"/>
                </a:solidFill>
                <a:latin typeface="Montserrat"/>
                <a:ea typeface="Montserrat"/>
                <a:cs typeface="Montserrat"/>
                <a:sym typeface="Montserrat"/>
              </a:rPr>
              <a:t>Declara: </a:t>
            </a:r>
          </a:p>
          <a:p>
            <a:pPr algn="just">
              <a:lnSpc>
                <a:spcPts val="1236"/>
              </a:lnSpc>
              <a:spcBef>
                <a:spcPct val="0"/>
              </a:spcBef>
            </a:pPr>
          </a:p>
          <a:p>
            <a:pPr algn="just" marL="259080" indent="-129540" lvl="1">
              <a:lnSpc>
                <a:spcPts val="1236"/>
              </a:lnSpc>
              <a:buFont typeface="Arial"/>
              <a:buChar char="•"/>
            </a:pPr>
            <a:r>
              <a:rPr lang="en-US" sz="1200" spc="-4">
                <a:solidFill>
                  <a:srgbClr val="000000"/>
                </a:solidFill>
                <a:latin typeface="Montserrat"/>
                <a:ea typeface="Montserrat"/>
                <a:cs typeface="Montserrat"/>
                <a:sym typeface="Montserrat"/>
              </a:rPr>
              <a:t>Haber solicitado participar en el Programa de Educación Podológica Escolar (PEPE) desarrollado por ICOPCV.</a:t>
            </a:r>
          </a:p>
          <a:p>
            <a:pPr algn="just">
              <a:lnSpc>
                <a:spcPts val="1236"/>
              </a:lnSpc>
            </a:pPr>
          </a:p>
          <a:p>
            <a:pPr algn="just" marL="259080" indent="-129540" lvl="1">
              <a:lnSpc>
                <a:spcPts val="1236"/>
              </a:lnSpc>
              <a:buFont typeface="Arial"/>
              <a:buChar char="•"/>
            </a:pPr>
            <a:r>
              <a:rPr lang="en-US" sz="1200" spc="-4">
                <a:solidFill>
                  <a:srgbClr val="000000"/>
                </a:solidFill>
                <a:latin typeface="Montserrat"/>
                <a:ea typeface="Montserrat"/>
                <a:cs typeface="Montserrat"/>
                <a:sym typeface="Montserrat"/>
              </a:rPr>
              <a:t>Haber comprometido mi asistencia para el desarrollo de la dinámica en el Centro Educativo___________________________________ con fecha_____________.</a:t>
            </a:r>
          </a:p>
          <a:p>
            <a:pPr algn="just">
              <a:lnSpc>
                <a:spcPts val="1236"/>
              </a:lnSpc>
            </a:pPr>
          </a:p>
          <a:p>
            <a:pPr algn="just" marL="259080" indent="-129540" lvl="1">
              <a:lnSpc>
                <a:spcPts val="1236"/>
              </a:lnSpc>
              <a:buFont typeface="Arial"/>
              <a:buChar char="•"/>
            </a:pPr>
            <a:r>
              <a:rPr lang="en-US" sz="1200" spc="-4">
                <a:solidFill>
                  <a:srgbClr val="000000"/>
                </a:solidFill>
                <a:latin typeface="Montserrat"/>
                <a:ea typeface="Montserrat"/>
                <a:cs typeface="Montserrat"/>
                <a:sym typeface="Montserrat"/>
              </a:rPr>
              <a:t>No tener antecedentes de delitos sexuales. </a:t>
            </a:r>
          </a:p>
          <a:p>
            <a:pPr algn="just">
              <a:lnSpc>
                <a:spcPts val="1236"/>
              </a:lnSpc>
            </a:pPr>
          </a:p>
          <a:p>
            <a:pPr algn="just" marL="259080" indent="-129540" lvl="1">
              <a:lnSpc>
                <a:spcPts val="1236"/>
              </a:lnSpc>
              <a:buFont typeface="Arial"/>
              <a:buChar char="•"/>
            </a:pPr>
            <a:r>
              <a:rPr lang="en-US" sz="1200" spc="-4">
                <a:solidFill>
                  <a:srgbClr val="000000"/>
                </a:solidFill>
                <a:latin typeface="Montserrat"/>
                <a:ea typeface="Montserrat"/>
                <a:cs typeface="Montserrat"/>
                <a:sym typeface="Montserrat"/>
              </a:rPr>
              <a:t>Eximir al Ilustre Colegio de Podología de la Comunidad Valenciana de cualquier responsabilidad derivada de mi actuación.</a:t>
            </a:r>
          </a:p>
          <a:p>
            <a:pPr algn="just">
              <a:lnSpc>
                <a:spcPts val="1236"/>
              </a:lnSpc>
            </a:pPr>
          </a:p>
          <a:p>
            <a:pPr algn="just" marL="259080" indent="-129540" lvl="1">
              <a:lnSpc>
                <a:spcPts val="1236"/>
              </a:lnSpc>
              <a:buFont typeface="Arial"/>
              <a:buChar char="•"/>
            </a:pPr>
            <a:r>
              <a:rPr lang="en-US" sz="1200" spc="-4">
                <a:solidFill>
                  <a:srgbClr val="000000"/>
                </a:solidFill>
                <a:latin typeface="Montserrat"/>
                <a:ea typeface="Montserrat"/>
                <a:cs typeface="Montserrat"/>
                <a:sym typeface="Montserrat"/>
              </a:rPr>
              <a:t> Reconocer que el único objetivo de esta dinámica es la educación para la salud podológica de la población escolar y que participo de la misma libre y desinteresadamente.</a:t>
            </a:r>
          </a:p>
          <a:p>
            <a:pPr algn="just">
              <a:lnSpc>
                <a:spcPts val="1236"/>
              </a:lnSpc>
            </a:pPr>
          </a:p>
          <a:p>
            <a:pPr algn="just" marL="259080" indent="-129540" lvl="1">
              <a:lnSpc>
                <a:spcPts val="1236"/>
              </a:lnSpc>
              <a:buFont typeface="Arial"/>
              <a:buChar char="•"/>
            </a:pPr>
            <a:r>
              <a:rPr lang="en-US" sz="1200" spc="-4">
                <a:solidFill>
                  <a:srgbClr val="000000"/>
                </a:solidFill>
                <a:latin typeface="Montserrat"/>
                <a:ea typeface="Montserrat"/>
                <a:cs typeface="Montserrat"/>
                <a:sym typeface="Montserrat"/>
              </a:rPr>
              <a:t>Guardar, custodiar y devolver el material cedido por el al Ilustre Colegio de Podología de la Comunidad Valenciana para la dinámica sin darle ningún otro uso y disfrute.</a:t>
            </a:r>
          </a:p>
          <a:p>
            <a:pPr algn="just">
              <a:lnSpc>
                <a:spcPts val="1236"/>
              </a:lnSpc>
            </a:pPr>
          </a:p>
          <a:p>
            <a:pPr algn="just">
              <a:lnSpc>
                <a:spcPts val="1236"/>
              </a:lnSpc>
            </a:pPr>
          </a:p>
          <a:p>
            <a:pPr algn="just">
              <a:lnSpc>
                <a:spcPts val="1236"/>
              </a:lnSpc>
            </a:pPr>
            <a:r>
              <a:rPr lang="en-US" b="true" sz="1200" spc="-4">
                <a:solidFill>
                  <a:srgbClr val="000000"/>
                </a:solidFill>
                <a:latin typeface="Montserrat Bold"/>
                <a:ea typeface="Montserrat Bold"/>
                <a:cs typeface="Montserrat Bold"/>
                <a:sym typeface="Montserrat Bold"/>
              </a:rPr>
              <a:t>Información en protección de datos:</a:t>
            </a:r>
            <a:r>
              <a:rPr lang="en-US" sz="1200" spc="-4">
                <a:solidFill>
                  <a:srgbClr val="000000"/>
                </a:solidFill>
                <a:latin typeface="Montserrat"/>
                <a:ea typeface="Montserrat"/>
                <a:cs typeface="Montserrat"/>
                <a:sym typeface="Montserrat"/>
              </a:rPr>
              <a:t> Conforme a la Ley Orgánica 3/2018, de 5 de diciembre, de Protección de Datos Personales y garantía de los derechos digitales y al Reglamento (UE) 2016/679 del Parlamento Europeo y del Consejo de 27 de abril de 2016, sus datos personales serán tratados por ILUSTRE COLEGIO OFICIAL DE PODOLOGÍA DE LA COMUNIDAD VALENCIANA, con NIF V96907811 con la finalidad de gestionar su participación y asistencia a las dinámicas sobre podología organizadas por nuestra entidad. </a:t>
            </a:r>
          </a:p>
          <a:p>
            <a:pPr algn="just">
              <a:lnSpc>
                <a:spcPts val="1236"/>
              </a:lnSpc>
            </a:pPr>
          </a:p>
          <a:p>
            <a:pPr algn="just">
              <a:lnSpc>
                <a:spcPts val="1236"/>
              </a:lnSpc>
              <a:spcBef>
                <a:spcPct val="0"/>
              </a:spcBef>
            </a:pPr>
            <a:r>
              <a:rPr lang="en-US" sz="1200" spc="-4">
                <a:solidFill>
                  <a:srgbClr val="000000"/>
                </a:solidFill>
                <a:latin typeface="Montserrat"/>
                <a:ea typeface="Montserrat"/>
                <a:cs typeface="Montserrat"/>
                <a:sym typeface="Montserrat"/>
              </a:rPr>
              <a:t>Podrá solicitar más información, así como ejercer sus derechos remitiendo una comunicación por escrito a la dirección de correo electrónico correo@icopcv.org o mediante correo postal a la dirección C/ DOCTOR ZAMENHOF, 41 (46008) VALENCIA. Para el ejercicio de sus derechos, en caso de que sea necesario, se le solicitará documento que acredite fehacientemente su identidad. Si siente vulnerados sus derechos en lo concerniente a la protección de sus datos personales, especialmente cuando no haya obtenido satisfacción en el ejercicio de sus derechos, puede presentar una reclamación ante la Autoridad de Control en materia de Protección de Datos competente (Agencia Española de Protección de Datos), a través de su sitio web: www.aepd.es </a:t>
            </a:r>
          </a:p>
          <a:p>
            <a:pPr algn="just">
              <a:lnSpc>
                <a:spcPts val="1236"/>
              </a:lnSpc>
              <a:spcBef>
                <a:spcPct val="0"/>
              </a:spcBef>
            </a:pPr>
          </a:p>
          <a:p>
            <a:pPr algn="just">
              <a:lnSpc>
                <a:spcPts val="1236"/>
              </a:lnSpc>
              <a:spcBef>
                <a:spcPct val="0"/>
              </a:spcBef>
            </a:pPr>
            <a:r>
              <a:rPr lang="en-US" sz="1200" spc="-4">
                <a:solidFill>
                  <a:srgbClr val="000000"/>
                </a:solidFill>
                <a:latin typeface="Montserrat"/>
                <a:ea typeface="Montserrat"/>
                <a:cs typeface="Montserrat"/>
                <a:sym typeface="Montserrat"/>
              </a:rPr>
              <a:t>Lo que se firma en ____________________a fecha_______________________.</a:t>
            </a:r>
          </a:p>
          <a:p>
            <a:pPr algn="l">
              <a:lnSpc>
                <a:spcPts val="1236"/>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79758" y="1080934"/>
            <a:ext cx="9180339" cy="5372025"/>
          </a:xfrm>
          <a:prstGeom prst="rect">
            <a:avLst/>
          </a:prstGeom>
        </p:spPr>
        <p:txBody>
          <a:bodyPr anchor="t" rtlCol="false" tIns="0" lIns="0" bIns="0" rIns="0">
            <a:spAutoFit/>
          </a:bodyPr>
          <a:lstStyle/>
          <a:p>
            <a:pPr algn="l">
              <a:lnSpc>
                <a:spcPts val="3319"/>
              </a:lnSpc>
              <a:spcBef>
                <a:spcPct val="0"/>
              </a:spcBef>
            </a:pPr>
            <a:r>
              <a:rPr lang="en-US" b="true" sz="3222" spc="-12">
                <a:solidFill>
                  <a:srgbClr val="002664"/>
                </a:solidFill>
                <a:latin typeface="Montserrat Bold"/>
                <a:ea typeface="Montserrat Bold"/>
                <a:cs typeface="Montserrat Bold"/>
                <a:sym typeface="Montserrat Bold"/>
              </a:rPr>
              <a:t>DOCUMENTO: </a:t>
            </a:r>
            <a:r>
              <a:rPr lang="en-US" b="true" sz="3222" spc="-12">
                <a:solidFill>
                  <a:srgbClr val="002664"/>
                </a:solidFill>
                <a:latin typeface="Montserrat Bold"/>
                <a:ea typeface="Montserrat Bold"/>
                <a:cs typeface="Montserrat Bold"/>
                <a:sym typeface="Montserrat Bold"/>
              </a:rPr>
              <a:t>CERTIFICADO DE DELITOS SEXUALES</a:t>
            </a:r>
          </a:p>
          <a:p>
            <a:pPr algn="l">
              <a:lnSpc>
                <a:spcPts val="1659"/>
              </a:lnSpc>
              <a:spcBef>
                <a:spcPct val="0"/>
              </a:spcBef>
            </a:pPr>
          </a:p>
          <a:p>
            <a:pPr algn="l">
              <a:lnSpc>
                <a:spcPts val="1659"/>
              </a:lnSpc>
              <a:spcBef>
                <a:spcPct val="0"/>
              </a:spcBef>
            </a:pPr>
          </a:p>
          <a:p>
            <a:pPr algn="l">
              <a:lnSpc>
                <a:spcPts val="1659"/>
              </a:lnSpc>
              <a:spcBef>
                <a:spcPct val="0"/>
              </a:spcBef>
            </a:pPr>
            <a:r>
              <a:rPr lang="en-US" sz="1611" spc="-6">
                <a:solidFill>
                  <a:srgbClr val="000000"/>
                </a:solidFill>
                <a:latin typeface="Montserrat"/>
                <a:ea typeface="Montserrat"/>
                <a:cs typeface="Montserrat"/>
                <a:sym typeface="Montserrat"/>
              </a:rPr>
              <a:t>​</a:t>
            </a:r>
          </a:p>
          <a:p>
            <a:pPr algn="l">
              <a:lnSpc>
                <a:spcPts val="2819"/>
              </a:lnSpc>
            </a:pPr>
            <a:r>
              <a:rPr lang="en-US" sz="1611" spc="-6">
                <a:solidFill>
                  <a:srgbClr val="000000"/>
                </a:solidFill>
                <a:latin typeface="Montserrat"/>
                <a:ea typeface="Montserrat"/>
                <a:cs typeface="Montserrat"/>
                <a:sym typeface="Montserrat"/>
              </a:rPr>
              <a:t>La Ley Orgánica 1/1996, de Protección Jurídica del Menor, modificada por la Ley 26/2015 y la Ley 45/2015, de Voluntariado establece la obligación de que se aporten certificados negativos del Registro Central de Delincuentes Sexuales para todos los profesionales y voluntarios que trabajan en contacto habitual con menores.</a:t>
            </a:r>
          </a:p>
          <a:p>
            <a:pPr algn="l">
              <a:lnSpc>
                <a:spcPts val="1659"/>
              </a:lnSpc>
              <a:spcBef>
                <a:spcPct val="0"/>
              </a:spcBef>
            </a:pPr>
          </a:p>
          <a:p>
            <a:pPr algn="l">
              <a:lnSpc>
                <a:spcPts val="1659"/>
              </a:lnSpc>
              <a:spcBef>
                <a:spcPct val="0"/>
              </a:spcBef>
            </a:pPr>
          </a:p>
          <a:p>
            <a:pPr algn="l">
              <a:lnSpc>
                <a:spcPts val="1659"/>
              </a:lnSpc>
              <a:spcBef>
                <a:spcPct val="0"/>
              </a:spcBef>
            </a:pPr>
            <a:r>
              <a:rPr lang="en-US" sz="1611" spc="-6">
                <a:solidFill>
                  <a:srgbClr val="000000"/>
                </a:solidFill>
                <a:latin typeface="Montserrat"/>
                <a:ea typeface="Montserrat"/>
                <a:cs typeface="Montserrat"/>
                <a:sym typeface="Montserrat"/>
              </a:rPr>
              <a:t>Sin este certificado NO PODRÁ ACCEDER AL CENTRO EDUCATIVO. </a:t>
            </a:r>
          </a:p>
          <a:p>
            <a:pPr algn="l">
              <a:lnSpc>
                <a:spcPts val="1659"/>
              </a:lnSpc>
              <a:spcBef>
                <a:spcPct val="0"/>
              </a:spcBef>
            </a:pPr>
          </a:p>
          <a:p>
            <a:pPr algn="l">
              <a:lnSpc>
                <a:spcPts val="1659"/>
              </a:lnSpc>
              <a:spcBef>
                <a:spcPct val="0"/>
              </a:spcBef>
            </a:pPr>
          </a:p>
          <a:p>
            <a:pPr algn="l">
              <a:lnSpc>
                <a:spcPts val="1659"/>
              </a:lnSpc>
              <a:spcBef>
                <a:spcPct val="0"/>
              </a:spcBef>
            </a:pPr>
            <a:r>
              <a:rPr lang="en-US" sz="1611" spc="-6">
                <a:solidFill>
                  <a:srgbClr val="000000"/>
                </a:solidFill>
                <a:latin typeface="Montserrat"/>
                <a:ea typeface="Montserrat"/>
                <a:cs typeface="Montserrat"/>
                <a:sym typeface="Montserrat"/>
              </a:rPr>
              <a:t>Para poder solicitarlo debes tener instalado un certificado de firma electrónica .</a:t>
            </a:r>
          </a:p>
          <a:p>
            <a:pPr algn="l">
              <a:lnSpc>
                <a:spcPts val="1659"/>
              </a:lnSpc>
              <a:spcBef>
                <a:spcPct val="0"/>
              </a:spcBef>
            </a:pPr>
          </a:p>
          <a:p>
            <a:pPr algn="l">
              <a:lnSpc>
                <a:spcPts val="2932"/>
              </a:lnSpc>
            </a:pPr>
            <a:r>
              <a:rPr lang="en-US" b="true" sz="1611" spc="-6">
                <a:solidFill>
                  <a:srgbClr val="002664"/>
                </a:solidFill>
                <a:latin typeface="Montserrat Bold"/>
                <a:ea typeface="Montserrat Bold"/>
                <a:cs typeface="Montserrat Bold"/>
                <a:sym typeface="Montserrat Bold"/>
              </a:rPr>
              <a:t>Con un certificado válido puedes hacer la solicitud directamente en la siguiente dirección del Ministerio de Justicia: </a:t>
            </a:r>
            <a:r>
              <a:rPr lang="en-US" b="true" sz="1611" spc="-6" u="sng">
                <a:solidFill>
                  <a:srgbClr val="002664"/>
                </a:solidFill>
                <a:latin typeface="Montserrat Bold"/>
                <a:ea typeface="Montserrat Bold"/>
                <a:cs typeface="Montserrat Bold"/>
                <a:sym typeface="Montserrat Bold"/>
                <a:hlinkClick r:id="rId2" tooltip="https://sede.mjusticia.gob.es/es/tramites/certificado-registro-central"/>
              </a:rPr>
              <a:t>https://sede.mjusticia.gob.es/es/tramites/certificado-registro-central</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80865" y="6125217"/>
            <a:ext cx="2902035" cy="1077380"/>
          </a:xfrm>
          <a:custGeom>
            <a:avLst/>
            <a:gdLst/>
            <a:ahLst/>
            <a:cxnLst/>
            <a:rect r="r" b="b" t="t" l="l"/>
            <a:pathLst>
              <a:path h="1077380" w="2902035">
                <a:moveTo>
                  <a:pt x="0" y="0"/>
                </a:moveTo>
                <a:lnTo>
                  <a:pt x="2902034" y="0"/>
                </a:lnTo>
                <a:lnTo>
                  <a:pt x="2902034" y="1077381"/>
                </a:lnTo>
                <a:lnTo>
                  <a:pt x="0" y="1077381"/>
                </a:lnTo>
                <a:lnTo>
                  <a:pt x="0" y="0"/>
                </a:lnTo>
                <a:close/>
              </a:path>
            </a:pathLst>
          </a:custGeom>
          <a:blipFill>
            <a:blip r:embed="rId2"/>
            <a:stretch>
              <a:fillRect l="0" t="0" r="0" b="0"/>
            </a:stretch>
          </a:blipFill>
        </p:spPr>
      </p:sp>
      <p:grpSp>
        <p:nvGrpSpPr>
          <p:cNvPr name="Group 3" id="3"/>
          <p:cNvGrpSpPr/>
          <p:nvPr/>
        </p:nvGrpSpPr>
        <p:grpSpPr>
          <a:xfrm rot="0">
            <a:off x="880865" y="2542972"/>
            <a:ext cx="8930271" cy="2474056"/>
            <a:chOff x="0" y="0"/>
            <a:chExt cx="2334429" cy="646734"/>
          </a:xfrm>
        </p:grpSpPr>
        <p:sp>
          <p:nvSpPr>
            <p:cNvPr name="Freeform 4" id="4"/>
            <p:cNvSpPr/>
            <p:nvPr/>
          </p:nvSpPr>
          <p:spPr>
            <a:xfrm flipH="false" flipV="false" rot="0">
              <a:off x="0" y="0"/>
              <a:ext cx="2334429" cy="646734"/>
            </a:xfrm>
            <a:custGeom>
              <a:avLst/>
              <a:gdLst/>
              <a:ahLst/>
              <a:cxnLst/>
              <a:rect r="r" b="b" t="t" l="l"/>
              <a:pathLst>
                <a:path h="646734" w="2334429">
                  <a:moveTo>
                    <a:pt x="0" y="0"/>
                  </a:moveTo>
                  <a:lnTo>
                    <a:pt x="2334429" y="0"/>
                  </a:lnTo>
                  <a:lnTo>
                    <a:pt x="2334429" y="646734"/>
                  </a:lnTo>
                  <a:lnTo>
                    <a:pt x="0" y="646734"/>
                  </a:lnTo>
                  <a:close/>
                </a:path>
              </a:pathLst>
            </a:custGeom>
            <a:solidFill>
              <a:srgbClr val="385D99"/>
            </a:solidFill>
          </p:spPr>
        </p:sp>
        <p:sp>
          <p:nvSpPr>
            <p:cNvPr name="TextBox 5" id="5"/>
            <p:cNvSpPr txBox="true"/>
            <p:nvPr/>
          </p:nvSpPr>
          <p:spPr>
            <a:xfrm>
              <a:off x="0" y="-19050"/>
              <a:ext cx="2334429" cy="665784"/>
            </a:xfrm>
            <a:prstGeom prst="rect">
              <a:avLst/>
            </a:prstGeom>
          </p:spPr>
          <p:txBody>
            <a:bodyPr anchor="ctr" rtlCol="false" tIns="69645" lIns="69645" bIns="69645" rIns="69645"/>
            <a:lstStyle/>
            <a:p>
              <a:pPr algn="ctr">
                <a:lnSpc>
                  <a:spcPts val="1727"/>
                </a:lnSpc>
              </a:pPr>
            </a:p>
          </p:txBody>
        </p:sp>
      </p:grpSp>
      <p:sp>
        <p:nvSpPr>
          <p:cNvPr name="Freeform 6" id="6"/>
          <p:cNvSpPr/>
          <p:nvPr/>
        </p:nvSpPr>
        <p:spPr>
          <a:xfrm flipH="false" flipV="true" rot="-10800000">
            <a:off x="6971157" y="4588388"/>
            <a:ext cx="4281213" cy="3860876"/>
          </a:xfrm>
          <a:custGeom>
            <a:avLst/>
            <a:gdLst/>
            <a:ahLst/>
            <a:cxnLst/>
            <a:rect r="r" b="b" t="t" l="l"/>
            <a:pathLst>
              <a:path h="3860876" w="4281213">
                <a:moveTo>
                  <a:pt x="0" y="3860876"/>
                </a:moveTo>
                <a:lnTo>
                  <a:pt x="4281214" y="3860876"/>
                </a:lnTo>
                <a:lnTo>
                  <a:pt x="4281214" y="0"/>
                </a:lnTo>
                <a:lnTo>
                  <a:pt x="0" y="0"/>
                </a:lnTo>
                <a:lnTo>
                  <a:pt x="0" y="3860876"/>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true" flipV="false" rot="-10800000">
            <a:off x="-498314" y="-1174438"/>
            <a:ext cx="4281213" cy="3860876"/>
          </a:xfrm>
          <a:custGeom>
            <a:avLst/>
            <a:gdLst/>
            <a:ahLst/>
            <a:cxnLst/>
            <a:rect r="r" b="b" t="t" l="l"/>
            <a:pathLst>
              <a:path h="3860876" w="4281213">
                <a:moveTo>
                  <a:pt x="4281213" y="0"/>
                </a:moveTo>
                <a:lnTo>
                  <a:pt x="0" y="0"/>
                </a:lnTo>
                <a:lnTo>
                  <a:pt x="0" y="3860876"/>
                </a:lnTo>
                <a:lnTo>
                  <a:pt x="4281213" y="3860876"/>
                </a:lnTo>
                <a:lnTo>
                  <a:pt x="4281213"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389960" y="3038591"/>
            <a:ext cx="7912080" cy="741409"/>
          </a:xfrm>
          <a:prstGeom prst="rect">
            <a:avLst/>
          </a:prstGeom>
        </p:spPr>
        <p:txBody>
          <a:bodyPr anchor="t" rtlCol="false" tIns="0" lIns="0" bIns="0" rIns="0">
            <a:spAutoFit/>
          </a:bodyPr>
          <a:lstStyle/>
          <a:p>
            <a:pPr algn="ctr">
              <a:lnSpc>
                <a:spcPts val="5682"/>
              </a:lnSpc>
            </a:pPr>
            <a:r>
              <a:rPr lang="en-US" sz="5261" spc="-32">
                <a:solidFill>
                  <a:srgbClr val="FFFFFF"/>
                </a:solidFill>
                <a:latin typeface="TT Rounds Condensed"/>
                <a:ea typeface="TT Rounds Condensed"/>
                <a:cs typeface="TT Rounds Condensed"/>
                <a:sym typeface="TT Rounds Condensed"/>
              </a:rPr>
              <a:t>Comencemos con buen pie</a:t>
            </a:r>
          </a:p>
        </p:txBody>
      </p:sp>
      <p:sp>
        <p:nvSpPr>
          <p:cNvPr name="TextBox 9" id="9"/>
          <p:cNvSpPr txBox="true"/>
          <p:nvPr/>
        </p:nvSpPr>
        <p:spPr>
          <a:xfrm rot="0">
            <a:off x="2802282" y="3882583"/>
            <a:ext cx="5087435" cy="297032"/>
          </a:xfrm>
          <a:prstGeom prst="rect">
            <a:avLst/>
          </a:prstGeom>
        </p:spPr>
        <p:txBody>
          <a:bodyPr anchor="t" rtlCol="false" tIns="0" lIns="0" bIns="0" rIns="0">
            <a:spAutoFit/>
          </a:bodyPr>
          <a:lstStyle/>
          <a:p>
            <a:pPr algn="ctr">
              <a:lnSpc>
                <a:spcPts val="2273"/>
              </a:lnSpc>
            </a:pPr>
            <a:r>
              <a:rPr lang="en-US" sz="2104" spc="19">
                <a:solidFill>
                  <a:srgbClr val="FFFFFF"/>
                </a:solidFill>
                <a:latin typeface="TT Rounds Condensed"/>
                <a:ea typeface="TT Rounds Condensed"/>
                <a:cs typeface="TT Rounds Condensed"/>
                <a:sym typeface="TT Rounds Condensed"/>
              </a:rPr>
              <a:t>Programa de Educación Podología Escolar</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51200" y="348645"/>
            <a:ext cx="9384800" cy="6862709"/>
            <a:chOff x="0" y="0"/>
            <a:chExt cx="12513067" cy="9150279"/>
          </a:xfrm>
        </p:grpSpPr>
        <p:grpSp>
          <p:nvGrpSpPr>
            <p:cNvPr name="Group 3" id="3"/>
            <p:cNvGrpSpPr/>
            <p:nvPr/>
          </p:nvGrpSpPr>
          <p:grpSpPr>
            <a:xfrm rot="0">
              <a:off x="6211694" y="5748183"/>
              <a:ext cx="6301374" cy="3402096"/>
              <a:chOff x="0" y="0"/>
              <a:chExt cx="1813059" cy="978866"/>
            </a:xfrm>
          </p:grpSpPr>
          <p:sp>
            <p:nvSpPr>
              <p:cNvPr name="Freeform 4" id="4"/>
              <p:cNvSpPr/>
              <p:nvPr/>
            </p:nvSpPr>
            <p:spPr>
              <a:xfrm flipH="false" flipV="false" rot="0">
                <a:off x="0" y="0"/>
                <a:ext cx="1813059" cy="978866"/>
              </a:xfrm>
              <a:custGeom>
                <a:avLst/>
                <a:gdLst/>
                <a:ahLst/>
                <a:cxnLst/>
                <a:rect r="r" b="b" t="t" l="l"/>
                <a:pathLst>
                  <a:path h="978866" w="1813059">
                    <a:moveTo>
                      <a:pt x="0" y="0"/>
                    </a:moveTo>
                    <a:lnTo>
                      <a:pt x="1813059" y="0"/>
                    </a:lnTo>
                    <a:lnTo>
                      <a:pt x="1813059" y="978866"/>
                    </a:lnTo>
                    <a:lnTo>
                      <a:pt x="0" y="978866"/>
                    </a:lnTo>
                    <a:close/>
                  </a:path>
                </a:pathLst>
              </a:custGeom>
              <a:solidFill>
                <a:srgbClr val="7FC0EF"/>
              </a:solidFill>
            </p:spPr>
          </p:sp>
          <p:sp>
            <p:nvSpPr>
              <p:cNvPr name="TextBox 5" id="5"/>
              <p:cNvSpPr txBox="true"/>
              <p:nvPr/>
            </p:nvSpPr>
            <p:spPr>
              <a:xfrm>
                <a:off x="0" y="-19050"/>
                <a:ext cx="1813059" cy="997916"/>
              </a:xfrm>
              <a:prstGeom prst="rect">
                <a:avLst/>
              </a:prstGeom>
            </p:spPr>
            <p:txBody>
              <a:bodyPr anchor="ctr" rtlCol="false" tIns="47456" lIns="47456" bIns="47456" rIns="47456"/>
              <a:lstStyle/>
              <a:p>
                <a:pPr algn="ctr">
                  <a:lnSpc>
                    <a:spcPts val="1728"/>
                  </a:lnSpc>
                </a:pPr>
              </a:p>
            </p:txBody>
          </p:sp>
        </p:grpSp>
        <p:grpSp>
          <p:nvGrpSpPr>
            <p:cNvPr name="Group 6" id="6"/>
            <p:cNvGrpSpPr/>
            <p:nvPr/>
          </p:nvGrpSpPr>
          <p:grpSpPr>
            <a:xfrm rot="0">
              <a:off x="0" y="0"/>
              <a:ext cx="6301374" cy="3402096"/>
              <a:chOff x="0" y="0"/>
              <a:chExt cx="1813059" cy="978866"/>
            </a:xfrm>
          </p:grpSpPr>
          <p:sp>
            <p:nvSpPr>
              <p:cNvPr name="Freeform 7" id="7"/>
              <p:cNvSpPr/>
              <p:nvPr/>
            </p:nvSpPr>
            <p:spPr>
              <a:xfrm flipH="false" flipV="false" rot="0">
                <a:off x="0" y="0"/>
                <a:ext cx="1813059" cy="978866"/>
              </a:xfrm>
              <a:custGeom>
                <a:avLst/>
                <a:gdLst/>
                <a:ahLst/>
                <a:cxnLst/>
                <a:rect r="r" b="b" t="t" l="l"/>
                <a:pathLst>
                  <a:path h="978866" w="1813059">
                    <a:moveTo>
                      <a:pt x="0" y="0"/>
                    </a:moveTo>
                    <a:lnTo>
                      <a:pt x="1813059" y="0"/>
                    </a:lnTo>
                    <a:lnTo>
                      <a:pt x="1813059" y="978866"/>
                    </a:lnTo>
                    <a:lnTo>
                      <a:pt x="0" y="978866"/>
                    </a:lnTo>
                    <a:close/>
                  </a:path>
                </a:pathLst>
              </a:custGeom>
              <a:solidFill>
                <a:srgbClr val="7FC0EF"/>
              </a:solidFill>
            </p:spPr>
          </p:sp>
          <p:sp>
            <p:nvSpPr>
              <p:cNvPr name="TextBox 8" id="8"/>
              <p:cNvSpPr txBox="true"/>
              <p:nvPr/>
            </p:nvSpPr>
            <p:spPr>
              <a:xfrm>
                <a:off x="0" y="-19050"/>
                <a:ext cx="1813059" cy="997916"/>
              </a:xfrm>
              <a:prstGeom prst="rect">
                <a:avLst/>
              </a:prstGeom>
            </p:spPr>
            <p:txBody>
              <a:bodyPr anchor="ctr" rtlCol="false" tIns="47456" lIns="47456" bIns="47456" rIns="47456"/>
              <a:lstStyle/>
              <a:p>
                <a:pPr algn="ctr">
                  <a:lnSpc>
                    <a:spcPts val="1728"/>
                  </a:lnSpc>
                </a:pPr>
              </a:p>
            </p:txBody>
          </p:sp>
        </p:grpSp>
        <p:sp>
          <p:nvSpPr>
            <p:cNvPr name="Freeform 9" id="9"/>
            <p:cNvSpPr/>
            <p:nvPr/>
          </p:nvSpPr>
          <p:spPr>
            <a:xfrm flipH="false" flipV="false" rot="0">
              <a:off x="4595832" y="4575140"/>
              <a:ext cx="7709319" cy="4336492"/>
            </a:xfrm>
            <a:custGeom>
              <a:avLst/>
              <a:gdLst/>
              <a:ahLst/>
              <a:cxnLst/>
              <a:rect r="r" b="b" t="t" l="l"/>
              <a:pathLst>
                <a:path h="4336492" w="7709319">
                  <a:moveTo>
                    <a:pt x="0" y="0"/>
                  </a:moveTo>
                  <a:lnTo>
                    <a:pt x="7709319" y="0"/>
                  </a:lnTo>
                  <a:lnTo>
                    <a:pt x="7709319" y="4336491"/>
                  </a:lnTo>
                  <a:lnTo>
                    <a:pt x="0" y="4336491"/>
                  </a:lnTo>
                  <a:lnTo>
                    <a:pt x="0" y="0"/>
                  </a:lnTo>
                  <a:close/>
                </a:path>
              </a:pathLst>
            </a:custGeom>
            <a:blipFill>
              <a:blip r:embed="rId2"/>
              <a:stretch>
                <a:fillRect l="0" t="0" r="0" b="0"/>
              </a:stretch>
            </a:blipFill>
          </p:spPr>
        </p:sp>
        <p:sp>
          <p:nvSpPr>
            <p:cNvPr name="Freeform 10" id="10"/>
            <p:cNvSpPr/>
            <p:nvPr/>
          </p:nvSpPr>
          <p:spPr>
            <a:xfrm flipH="false" flipV="false" rot="0">
              <a:off x="177067" y="179180"/>
              <a:ext cx="7485368" cy="4210520"/>
            </a:xfrm>
            <a:custGeom>
              <a:avLst/>
              <a:gdLst/>
              <a:ahLst/>
              <a:cxnLst/>
              <a:rect r="r" b="b" t="t" l="l"/>
              <a:pathLst>
                <a:path h="4210520" w="7485368">
                  <a:moveTo>
                    <a:pt x="0" y="0"/>
                  </a:moveTo>
                  <a:lnTo>
                    <a:pt x="7485368" y="0"/>
                  </a:lnTo>
                  <a:lnTo>
                    <a:pt x="7485368" y="4210519"/>
                  </a:lnTo>
                  <a:lnTo>
                    <a:pt x="0" y="4210519"/>
                  </a:lnTo>
                  <a:lnTo>
                    <a:pt x="0" y="0"/>
                  </a:lnTo>
                  <a:close/>
                </a:path>
              </a:pathLst>
            </a:custGeom>
            <a:blipFill>
              <a:blip r:embed="rId3"/>
              <a:stretch>
                <a:fillRect l="0" t="0" r="0" b="0"/>
              </a:stretch>
            </a:blipFill>
          </p:spPr>
        </p:sp>
      </p:grpSp>
      <p:sp>
        <p:nvSpPr>
          <p:cNvPr name="Freeform 11" id="11"/>
          <p:cNvSpPr/>
          <p:nvPr/>
        </p:nvSpPr>
        <p:spPr>
          <a:xfrm flipH="false" flipV="false" rot="-10800000">
            <a:off x="8187619" y="-148078"/>
            <a:ext cx="3428218" cy="3091629"/>
          </a:xfrm>
          <a:custGeom>
            <a:avLst/>
            <a:gdLst/>
            <a:ahLst/>
            <a:cxnLst/>
            <a:rect r="r" b="b" t="t" l="l"/>
            <a:pathLst>
              <a:path h="3091629" w="3428218">
                <a:moveTo>
                  <a:pt x="0" y="0"/>
                </a:moveTo>
                <a:lnTo>
                  <a:pt x="3428218" y="0"/>
                </a:lnTo>
                <a:lnTo>
                  <a:pt x="3428218" y="3091629"/>
                </a:lnTo>
                <a:lnTo>
                  <a:pt x="0" y="30916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true" flipV="true" rot="-10800000">
            <a:off x="-398725" y="4812670"/>
            <a:ext cx="3457415" cy="3117959"/>
          </a:xfrm>
          <a:custGeom>
            <a:avLst/>
            <a:gdLst/>
            <a:ahLst/>
            <a:cxnLst/>
            <a:rect r="r" b="b" t="t" l="l"/>
            <a:pathLst>
              <a:path h="3117959" w="3457415">
                <a:moveTo>
                  <a:pt x="3457414" y="3117959"/>
                </a:moveTo>
                <a:lnTo>
                  <a:pt x="0" y="3117959"/>
                </a:lnTo>
                <a:lnTo>
                  <a:pt x="0" y="0"/>
                </a:lnTo>
                <a:lnTo>
                  <a:pt x="3457414" y="0"/>
                </a:lnTo>
                <a:lnTo>
                  <a:pt x="3457414" y="3117959"/>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8187619" y="-148078"/>
            <a:ext cx="3428218" cy="3091629"/>
          </a:xfrm>
          <a:custGeom>
            <a:avLst/>
            <a:gdLst/>
            <a:ahLst/>
            <a:cxnLst/>
            <a:rect r="r" b="b" t="t" l="l"/>
            <a:pathLst>
              <a:path h="3091629" w="3428218">
                <a:moveTo>
                  <a:pt x="0" y="0"/>
                </a:moveTo>
                <a:lnTo>
                  <a:pt x="3428218" y="0"/>
                </a:lnTo>
                <a:lnTo>
                  <a:pt x="3428218" y="3091629"/>
                </a:lnTo>
                <a:lnTo>
                  <a:pt x="0" y="30916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10800000">
            <a:off x="-398725" y="4812670"/>
            <a:ext cx="3457415" cy="3117959"/>
          </a:xfrm>
          <a:custGeom>
            <a:avLst/>
            <a:gdLst/>
            <a:ahLst/>
            <a:cxnLst/>
            <a:rect r="r" b="b" t="t" l="l"/>
            <a:pathLst>
              <a:path h="3117959" w="3457415">
                <a:moveTo>
                  <a:pt x="3457414" y="3117959"/>
                </a:moveTo>
                <a:lnTo>
                  <a:pt x="0" y="3117959"/>
                </a:lnTo>
                <a:lnTo>
                  <a:pt x="0" y="0"/>
                </a:lnTo>
                <a:lnTo>
                  <a:pt x="3457414" y="0"/>
                </a:lnTo>
                <a:lnTo>
                  <a:pt x="3457414" y="3117959"/>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551200" y="348645"/>
            <a:ext cx="5480629" cy="3145614"/>
            <a:chOff x="0" y="0"/>
            <a:chExt cx="7307506" cy="4194152"/>
          </a:xfrm>
        </p:grpSpPr>
        <p:grpSp>
          <p:nvGrpSpPr>
            <p:cNvPr name="Group 5" id="5"/>
            <p:cNvGrpSpPr/>
            <p:nvPr/>
          </p:nvGrpSpPr>
          <p:grpSpPr>
            <a:xfrm rot="0">
              <a:off x="0" y="0"/>
              <a:ext cx="6301374" cy="3402096"/>
              <a:chOff x="0" y="0"/>
              <a:chExt cx="1813059" cy="978866"/>
            </a:xfrm>
          </p:grpSpPr>
          <p:sp>
            <p:nvSpPr>
              <p:cNvPr name="Freeform 6" id="6"/>
              <p:cNvSpPr/>
              <p:nvPr/>
            </p:nvSpPr>
            <p:spPr>
              <a:xfrm flipH="false" flipV="false" rot="0">
                <a:off x="0" y="0"/>
                <a:ext cx="1813059" cy="978866"/>
              </a:xfrm>
              <a:custGeom>
                <a:avLst/>
                <a:gdLst/>
                <a:ahLst/>
                <a:cxnLst/>
                <a:rect r="r" b="b" t="t" l="l"/>
                <a:pathLst>
                  <a:path h="978866" w="1813059">
                    <a:moveTo>
                      <a:pt x="0" y="0"/>
                    </a:moveTo>
                    <a:lnTo>
                      <a:pt x="1813059" y="0"/>
                    </a:lnTo>
                    <a:lnTo>
                      <a:pt x="1813059" y="978866"/>
                    </a:lnTo>
                    <a:lnTo>
                      <a:pt x="0" y="978866"/>
                    </a:lnTo>
                    <a:close/>
                  </a:path>
                </a:pathLst>
              </a:custGeom>
              <a:solidFill>
                <a:srgbClr val="7FC0EF"/>
              </a:solidFill>
            </p:spPr>
          </p:sp>
          <p:sp>
            <p:nvSpPr>
              <p:cNvPr name="TextBox 7" id="7"/>
              <p:cNvSpPr txBox="true"/>
              <p:nvPr/>
            </p:nvSpPr>
            <p:spPr>
              <a:xfrm>
                <a:off x="0" y="-19050"/>
                <a:ext cx="1813059" cy="997916"/>
              </a:xfrm>
              <a:prstGeom prst="rect">
                <a:avLst/>
              </a:prstGeom>
            </p:spPr>
            <p:txBody>
              <a:bodyPr anchor="ctr" rtlCol="false" tIns="47456" lIns="47456" bIns="47456" rIns="47456"/>
              <a:lstStyle/>
              <a:p>
                <a:pPr algn="ctr">
                  <a:lnSpc>
                    <a:spcPts val="1728"/>
                  </a:lnSpc>
                </a:pPr>
              </a:p>
            </p:txBody>
          </p:sp>
        </p:grpSp>
        <p:sp>
          <p:nvSpPr>
            <p:cNvPr name="Freeform 8" id="8"/>
            <p:cNvSpPr/>
            <p:nvPr/>
          </p:nvSpPr>
          <p:spPr>
            <a:xfrm flipH="false" flipV="false" rot="0">
              <a:off x="162791" y="175250"/>
              <a:ext cx="7144715" cy="4018902"/>
            </a:xfrm>
            <a:custGeom>
              <a:avLst/>
              <a:gdLst/>
              <a:ahLst/>
              <a:cxnLst/>
              <a:rect r="r" b="b" t="t" l="l"/>
              <a:pathLst>
                <a:path h="4018902" w="7144715">
                  <a:moveTo>
                    <a:pt x="0" y="0"/>
                  </a:moveTo>
                  <a:lnTo>
                    <a:pt x="7144715" y="0"/>
                  </a:lnTo>
                  <a:lnTo>
                    <a:pt x="7144715" y="4018902"/>
                  </a:lnTo>
                  <a:lnTo>
                    <a:pt x="0" y="4018902"/>
                  </a:lnTo>
                  <a:lnTo>
                    <a:pt x="0" y="0"/>
                  </a:lnTo>
                  <a:close/>
                </a:path>
              </a:pathLst>
            </a:custGeom>
            <a:blipFill>
              <a:blip r:embed="rId4"/>
              <a:stretch>
                <a:fillRect l="0" t="0" r="0" b="0"/>
              </a:stretch>
            </a:blipFill>
          </p:spPr>
        </p:sp>
        <p:sp>
          <p:nvSpPr>
            <p:cNvPr name="TextBox 9" id="9"/>
            <p:cNvSpPr txBox="true"/>
            <p:nvPr/>
          </p:nvSpPr>
          <p:spPr>
            <a:xfrm rot="0">
              <a:off x="4352603" y="1081128"/>
              <a:ext cx="1334564" cy="225838"/>
            </a:xfrm>
            <a:prstGeom prst="rect">
              <a:avLst/>
            </a:prstGeom>
          </p:spPr>
          <p:txBody>
            <a:bodyPr anchor="t" rtlCol="false" tIns="0" lIns="0" bIns="0" rIns="0">
              <a:spAutoFit/>
            </a:bodyPr>
            <a:lstStyle/>
            <a:p>
              <a:pPr algn="ctr">
                <a:lnSpc>
                  <a:spcPts val="1203"/>
                </a:lnSpc>
              </a:pPr>
              <a:r>
                <a:rPr lang="en-US" b="true" sz="1114" spc="10">
                  <a:solidFill>
                    <a:srgbClr val="000000"/>
                  </a:solidFill>
                  <a:latin typeface="TT Rounds Condensed Bold"/>
                  <a:ea typeface="TT Rounds Condensed Bold"/>
                  <a:cs typeface="TT Rounds Condensed Bold"/>
                  <a:sym typeface="TT Rounds Condensed Bold"/>
                </a:rPr>
                <a:t>´</a:t>
              </a:r>
            </a:p>
          </p:txBody>
        </p:sp>
        <p:sp>
          <p:nvSpPr>
            <p:cNvPr name="TextBox 10" id="10"/>
            <p:cNvSpPr txBox="true"/>
            <p:nvPr/>
          </p:nvSpPr>
          <p:spPr>
            <a:xfrm rot="0">
              <a:off x="1038377" y="1532980"/>
              <a:ext cx="348770" cy="225838"/>
            </a:xfrm>
            <a:prstGeom prst="rect">
              <a:avLst/>
            </a:prstGeom>
          </p:spPr>
          <p:txBody>
            <a:bodyPr anchor="t" rtlCol="false" tIns="0" lIns="0" bIns="0" rIns="0">
              <a:spAutoFit/>
            </a:bodyPr>
            <a:lstStyle/>
            <a:p>
              <a:pPr algn="ctr">
                <a:lnSpc>
                  <a:spcPts val="1203"/>
                </a:lnSpc>
              </a:pPr>
              <a:r>
                <a:rPr lang="en-US" b="true" sz="1114" spc="10">
                  <a:solidFill>
                    <a:srgbClr val="000000"/>
                  </a:solidFill>
                  <a:latin typeface="TT Rounds Condensed Bold"/>
                  <a:ea typeface="TT Rounds Condensed Bold"/>
                  <a:cs typeface="TT Rounds Condensed Bold"/>
                  <a:sym typeface="TT Rounds Condensed Bold"/>
                </a:rPr>
                <a:t>´</a:t>
              </a:r>
            </a:p>
          </p:txBody>
        </p:sp>
        <p:sp>
          <p:nvSpPr>
            <p:cNvPr name="TextBox 11" id="11"/>
            <p:cNvSpPr txBox="true"/>
            <p:nvPr/>
          </p:nvSpPr>
          <p:spPr>
            <a:xfrm rot="0">
              <a:off x="2348877" y="1501087"/>
              <a:ext cx="348770" cy="225838"/>
            </a:xfrm>
            <a:prstGeom prst="rect">
              <a:avLst/>
            </a:prstGeom>
          </p:spPr>
          <p:txBody>
            <a:bodyPr anchor="t" rtlCol="false" tIns="0" lIns="0" bIns="0" rIns="0">
              <a:spAutoFit/>
            </a:bodyPr>
            <a:lstStyle/>
            <a:p>
              <a:pPr algn="ctr">
                <a:lnSpc>
                  <a:spcPts val="1203"/>
                </a:lnSpc>
              </a:pPr>
              <a:r>
                <a:rPr lang="en-US" b="true" sz="1114" spc="10">
                  <a:solidFill>
                    <a:srgbClr val="000000"/>
                  </a:solidFill>
                  <a:latin typeface="TT Rounds Condensed Bold"/>
                  <a:ea typeface="TT Rounds Condensed Bold"/>
                  <a:cs typeface="TT Rounds Condensed Bold"/>
                  <a:sym typeface="TT Rounds Condensed Bold"/>
                </a:rPr>
                <a:t>´</a:t>
              </a:r>
            </a:p>
          </p:txBody>
        </p:sp>
      </p:grpSp>
      <p:grpSp>
        <p:nvGrpSpPr>
          <p:cNvPr name="Group 12" id="12"/>
          <p:cNvGrpSpPr/>
          <p:nvPr/>
        </p:nvGrpSpPr>
        <p:grpSpPr>
          <a:xfrm rot="0">
            <a:off x="3551112" y="3719049"/>
            <a:ext cx="6384888" cy="3492306"/>
            <a:chOff x="0" y="0"/>
            <a:chExt cx="8513184" cy="4656408"/>
          </a:xfrm>
        </p:grpSpPr>
        <p:grpSp>
          <p:nvGrpSpPr>
            <p:cNvPr name="Group 13" id="13"/>
            <p:cNvGrpSpPr/>
            <p:nvPr/>
          </p:nvGrpSpPr>
          <p:grpSpPr>
            <a:xfrm rot="0">
              <a:off x="2211810" y="1254312"/>
              <a:ext cx="6301374" cy="3402096"/>
              <a:chOff x="0" y="0"/>
              <a:chExt cx="1813059" cy="978866"/>
            </a:xfrm>
          </p:grpSpPr>
          <p:sp>
            <p:nvSpPr>
              <p:cNvPr name="Freeform 14" id="14"/>
              <p:cNvSpPr/>
              <p:nvPr/>
            </p:nvSpPr>
            <p:spPr>
              <a:xfrm flipH="false" flipV="false" rot="0">
                <a:off x="0" y="0"/>
                <a:ext cx="1813059" cy="978866"/>
              </a:xfrm>
              <a:custGeom>
                <a:avLst/>
                <a:gdLst/>
                <a:ahLst/>
                <a:cxnLst/>
                <a:rect r="r" b="b" t="t" l="l"/>
                <a:pathLst>
                  <a:path h="978866" w="1813059">
                    <a:moveTo>
                      <a:pt x="0" y="0"/>
                    </a:moveTo>
                    <a:lnTo>
                      <a:pt x="1813059" y="0"/>
                    </a:lnTo>
                    <a:lnTo>
                      <a:pt x="1813059" y="978866"/>
                    </a:lnTo>
                    <a:lnTo>
                      <a:pt x="0" y="978866"/>
                    </a:lnTo>
                    <a:close/>
                  </a:path>
                </a:pathLst>
              </a:custGeom>
              <a:solidFill>
                <a:srgbClr val="7FC0EF"/>
              </a:solidFill>
            </p:spPr>
          </p:sp>
          <p:sp>
            <p:nvSpPr>
              <p:cNvPr name="TextBox 15" id="15"/>
              <p:cNvSpPr txBox="true"/>
              <p:nvPr/>
            </p:nvSpPr>
            <p:spPr>
              <a:xfrm>
                <a:off x="0" y="-19050"/>
                <a:ext cx="1813059" cy="997916"/>
              </a:xfrm>
              <a:prstGeom prst="rect">
                <a:avLst/>
              </a:prstGeom>
            </p:spPr>
            <p:txBody>
              <a:bodyPr anchor="ctr" rtlCol="false" tIns="47456" lIns="47456" bIns="47456" rIns="47456"/>
              <a:lstStyle/>
              <a:p>
                <a:pPr algn="ctr">
                  <a:lnSpc>
                    <a:spcPts val="1728"/>
                  </a:lnSpc>
                </a:pPr>
              </a:p>
            </p:txBody>
          </p:sp>
        </p:grpSp>
        <p:sp>
          <p:nvSpPr>
            <p:cNvPr name="Freeform 16" id="16"/>
            <p:cNvSpPr/>
            <p:nvPr/>
          </p:nvSpPr>
          <p:spPr>
            <a:xfrm flipH="false" flipV="false" rot="0">
              <a:off x="0" y="0"/>
              <a:ext cx="8357337" cy="4486753"/>
            </a:xfrm>
            <a:custGeom>
              <a:avLst/>
              <a:gdLst/>
              <a:ahLst/>
              <a:cxnLst/>
              <a:rect r="r" b="b" t="t" l="l"/>
              <a:pathLst>
                <a:path h="4486753" w="8357337">
                  <a:moveTo>
                    <a:pt x="0" y="0"/>
                  </a:moveTo>
                  <a:lnTo>
                    <a:pt x="8357337" y="0"/>
                  </a:lnTo>
                  <a:lnTo>
                    <a:pt x="8357337" y="4486753"/>
                  </a:lnTo>
                  <a:lnTo>
                    <a:pt x="0" y="4486753"/>
                  </a:lnTo>
                  <a:lnTo>
                    <a:pt x="0" y="0"/>
                  </a:lnTo>
                  <a:close/>
                </a:path>
              </a:pathLst>
            </a:custGeom>
            <a:blipFill>
              <a:blip r:embed="rId5"/>
              <a:stretch>
                <a:fillRect l="0" t="-2387" r="0" b="-2387"/>
              </a:stretch>
            </a:blipFill>
          </p:spPr>
        </p:sp>
        <p:sp>
          <p:nvSpPr>
            <p:cNvPr name="TextBox 17" id="17"/>
            <p:cNvSpPr txBox="true"/>
            <p:nvPr/>
          </p:nvSpPr>
          <p:spPr>
            <a:xfrm rot="0">
              <a:off x="880691" y="204841"/>
              <a:ext cx="348770" cy="225838"/>
            </a:xfrm>
            <a:prstGeom prst="rect">
              <a:avLst/>
            </a:prstGeom>
          </p:spPr>
          <p:txBody>
            <a:bodyPr anchor="t" rtlCol="false" tIns="0" lIns="0" bIns="0" rIns="0">
              <a:spAutoFit/>
            </a:bodyPr>
            <a:lstStyle/>
            <a:p>
              <a:pPr algn="ctr">
                <a:lnSpc>
                  <a:spcPts val="1203"/>
                </a:lnSpc>
              </a:pPr>
              <a:r>
                <a:rPr lang="en-US" b="true" sz="1114" spc="10">
                  <a:solidFill>
                    <a:srgbClr val="000000"/>
                  </a:solidFill>
                  <a:latin typeface="TT Rounds Condensed Bold"/>
                  <a:ea typeface="TT Rounds Condensed Bold"/>
                  <a:cs typeface="TT Rounds Condensed Bold"/>
                  <a:sym typeface="TT Rounds Condensed Bold"/>
                </a:rPr>
                <a:t>´</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8187619" y="-148078"/>
            <a:ext cx="3428218" cy="3091629"/>
          </a:xfrm>
          <a:custGeom>
            <a:avLst/>
            <a:gdLst/>
            <a:ahLst/>
            <a:cxnLst/>
            <a:rect r="r" b="b" t="t" l="l"/>
            <a:pathLst>
              <a:path h="3091629" w="3428218">
                <a:moveTo>
                  <a:pt x="0" y="0"/>
                </a:moveTo>
                <a:lnTo>
                  <a:pt x="3428218" y="0"/>
                </a:lnTo>
                <a:lnTo>
                  <a:pt x="3428218" y="3091629"/>
                </a:lnTo>
                <a:lnTo>
                  <a:pt x="0" y="30916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10800000">
            <a:off x="-398725" y="4812670"/>
            <a:ext cx="3457415" cy="3117959"/>
          </a:xfrm>
          <a:custGeom>
            <a:avLst/>
            <a:gdLst/>
            <a:ahLst/>
            <a:cxnLst/>
            <a:rect r="r" b="b" t="t" l="l"/>
            <a:pathLst>
              <a:path h="3117959" w="3457415">
                <a:moveTo>
                  <a:pt x="3457414" y="3117959"/>
                </a:moveTo>
                <a:lnTo>
                  <a:pt x="0" y="3117959"/>
                </a:lnTo>
                <a:lnTo>
                  <a:pt x="0" y="0"/>
                </a:lnTo>
                <a:lnTo>
                  <a:pt x="3457414" y="0"/>
                </a:lnTo>
                <a:lnTo>
                  <a:pt x="3457414" y="3117959"/>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551200" y="348645"/>
            <a:ext cx="5887040" cy="3237120"/>
            <a:chOff x="0" y="0"/>
            <a:chExt cx="7849386" cy="4316160"/>
          </a:xfrm>
        </p:grpSpPr>
        <p:grpSp>
          <p:nvGrpSpPr>
            <p:cNvPr name="Group 5" id="5"/>
            <p:cNvGrpSpPr/>
            <p:nvPr/>
          </p:nvGrpSpPr>
          <p:grpSpPr>
            <a:xfrm rot="0">
              <a:off x="0" y="0"/>
              <a:ext cx="6301374" cy="3402096"/>
              <a:chOff x="0" y="0"/>
              <a:chExt cx="1813059" cy="978866"/>
            </a:xfrm>
          </p:grpSpPr>
          <p:sp>
            <p:nvSpPr>
              <p:cNvPr name="Freeform 6" id="6"/>
              <p:cNvSpPr/>
              <p:nvPr/>
            </p:nvSpPr>
            <p:spPr>
              <a:xfrm flipH="false" flipV="false" rot="0">
                <a:off x="0" y="0"/>
                <a:ext cx="1813059" cy="978866"/>
              </a:xfrm>
              <a:custGeom>
                <a:avLst/>
                <a:gdLst/>
                <a:ahLst/>
                <a:cxnLst/>
                <a:rect r="r" b="b" t="t" l="l"/>
                <a:pathLst>
                  <a:path h="978866" w="1813059">
                    <a:moveTo>
                      <a:pt x="0" y="0"/>
                    </a:moveTo>
                    <a:lnTo>
                      <a:pt x="1813059" y="0"/>
                    </a:lnTo>
                    <a:lnTo>
                      <a:pt x="1813059" y="978866"/>
                    </a:lnTo>
                    <a:lnTo>
                      <a:pt x="0" y="978866"/>
                    </a:lnTo>
                    <a:close/>
                  </a:path>
                </a:pathLst>
              </a:custGeom>
              <a:solidFill>
                <a:srgbClr val="7FC0EF"/>
              </a:solidFill>
            </p:spPr>
          </p:sp>
          <p:sp>
            <p:nvSpPr>
              <p:cNvPr name="TextBox 7" id="7"/>
              <p:cNvSpPr txBox="true"/>
              <p:nvPr/>
            </p:nvSpPr>
            <p:spPr>
              <a:xfrm>
                <a:off x="0" y="-19050"/>
                <a:ext cx="1813059" cy="997916"/>
              </a:xfrm>
              <a:prstGeom prst="rect">
                <a:avLst/>
              </a:prstGeom>
            </p:spPr>
            <p:txBody>
              <a:bodyPr anchor="ctr" rtlCol="false" tIns="47456" lIns="47456" bIns="47456" rIns="47456"/>
              <a:lstStyle/>
              <a:p>
                <a:pPr algn="ctr">
                  <a:lnSpc>
                    <a:spcPts val="1728"/>
                  </a:lnSpc>
                </a:pPr>
              </a:p>
            </p:txBody>
          </p:sp>
        </p:grpSp>
        <p:sp>
          <p:nvSpPr>
            <p:cNvPr name="Freeform 8" id="8"/>
            <p:cNvSpPr/>
            <p:nvPr/>
          </p:nvSpPr>
          <p:spPr>
            <a:xfrm flipH="false" flipV="false" rot="0">
              <a:off x="143419" y="177391"/>
              <a:ext cx="7705967" cy="4138769"/>
            </a:xfrm>
            <a:custGeom>
              <a:avLst/>
              <a:gdLst/>
              <a:ahLst/>
              <a:cxnLst/>
              <a:rect r="r" b="b" t="t" l="l"/>
              <a:pathLst>
                <a:path h="4138769" w="7705967">
                  <a:moveTo>
                    <a:pt x="0" y="0"/>
                  </a:moveTo>
                  <a:lnTo>
                    <a:pt x="7705967" y="0"/>
                  </a:lnTo>
                  <a:lnTo>
                    <a:pt x="7705967" y="4138769"/>
                  </a:lnTo>
                  <a:lnTo>
                    <a:pt x="0" y="4138769"/>
                  </a:lnTo>
                  <a:lnTo>
                    <a:pt x="0" y="0"/>
                  </a:lnTo>
                  <a:close/>
                </a:path>
              </a:pathLst>
            </a:custGeom>
            <a:blipFill>
              <a:blip r:embed="rId4"/>
              <a:stretch>
                <a:fillRect l="0" t="-2365" r="0" b="-2365"/>
              </a:stretch>
            </a:blipFill>
          </p:spPr>
        </p:sp>
        <p:sp>
          <p:nvSpPr>
            <p:cNvPr name="TextBox 9" id="9"/>
            <p:cNvSpPr txBox="true"/>
            <p:nvPr/>
          </p:nvSpPr>
          <p:spPr>
            <a:xfrm rot="0">
              <a:off x="2941489" y="482967"/>
              <a:ext cx="348770" cy="225838"/>
            </a:xfrm>
            <a:prstGeom prst="rect">
              <a:avLst/>
            </a:prstGeom>
          </p:spPr>
          <p:txBody>
            <a:bodyPr anchor="t" rtlCol="false" tIns="0" lIns="0" bIns="0" rIns="0">
              <a:spAutoFit/>
            </a:bodyPr>
            <a:lstStyle/>
            <a:p>
              <a:pPr algn="ctr">
                <a:lnSpc>
                  <a:spcPts val="1203"/>
                </a:lnSpc>
              </a:pPr>
              <a:r>
                <a:rPr lang="en-US" b="true" sz="1114" spc="10">
                  <a:solidFill>
                    <a:srgbClr val="000000"/>
                  </a:solidFill>
                  <a:latin typeface="TT Rounds Condensed Bold"/>
                  <a:ea typeface="TT Rounds Condensed Bold"/>
                  <a:cs typeface="TT Rounds Condensed Bold"/>
                  <a:sym typeface="TT Rounds Condensed Bold"/>
                </a:rPr>
                <a:t>´</a:t>
              </a:r>
            </a:p>
          </p:txBody>
        </p:sp>
      </p:grpSp>
      <p:grpSp>
        <p:nvGrpSpPr>
          <p:cNvPr name="Group 10" id="10"/>
          <p:cNvGrpSpPr/>
          <p:nvPr/>
        </p:nvGrpSpPr>
        <p:grpSpPr>
          <a:xfrm rot="0">
            <a:off x="3319889" y="3780000"/>
            <a:ext cx="6616111" cy="3431355"/>
            <a:chOff x="0" y="0"/>
            <a:chExt cx="8821482" cy="4575140"/>
          </a:xfrm>
        </p:grpSpPr>
        <p:grpSp>
          <p:nvGrpSpPr>
            <p:cNvPr name="Group 11" id="11"/>
            <p:cNvGrpSpPr/>
            <p:nvPr/>
          </p:nvGrpSpPr>
          <p:grpSpPr>
            <a:xfrm rot="0">
              <a:off x="2520108" y="1173043"/>
              <a:ext cx="6301374" cy="3402096"/>
              <a:chOff x="0" y="0"/>
              <a:chExt cx="1813059" cy="978866"/>
            </a:xfrm>
          </p:grpSpPr>
          <p:sp>
            <p:nvSpPr>
              <p:cNvPr name="Freeform 12" id="12"/>
              <p:cNvSpPr/>
              <p:nvPr/>
            </p:nvSpPr>
            <p:spPr>
              <a:xfrm flipH="false" flipV="false" rot="0">
                <a:off x="0" y="0"/>
                <a:ext cx="1813059" cy="978866"/>
              </a:xfrm>
              <a:custGeom>
                <a:avLst/>
                <a:gdLst/>
                <a:ahLst/>
                <a:cxnLst/>
                <a:rect r="r" b="b" t="t" l="l"/>
                <a:pathLst>
                  <a:path h="978866" w="1813059">
                    <a:moveTo>
                      <a:pt x="0" y="0"/>
                    </a:moveTo>
                    <a:lnTo>
                      <a:pt x="1813059" y="0"/>
                    </a:lnTo>
                    <a:lnTo>
                      <a:pt x="1813059" y="978866"/>
                    </a:lnTo>
                    <a:lnTo>
                      <a:pt x="0" y="978866"/>
                    </a:lnTo>
                    <a:close/>
                  </a:path>
                </a:pathLst>
              </a:custGeom>
              <a:solidFill>
                <a:srgbClr val="7FC0EF"/>
              </a:solidFill>
            </p:spPr>
          </p:sp>
          <p:sp>
            <p:nvSpPr>
              <p:cNvPr name="TextBox 13" id="13"/>
              <p:cNvSpPr txBox="true"/>
              <p:nvPr/>
            </p:nvSpPr>
            <p:spPr>
              <a:xfrm>
                <a:off x="0" y="-19050"/>
                <a:ext cx="1813059" cy="997916"/>
              </a:xfrm>
              <a:prstGeom prst="rect">
                <a:avLst/>
              </a:prstGeom>
            </p:spPr>
            <p:txBody>
              <a:bodyPr anchor="ctr" rtlCol="false" tIns="47456" lIns="47456" bIns="47456" rIns="47456"/>
              <a:lstStyle/>
              <a:p>
                <a:pPr algn="ctr">
                  <a:lnSpc>
                    <a:spcPts val="1728"/>
                  </a:lnSpc>
                </a:pPr>
              </a:p>
            </p:txBody>
          </p:sp>
        </p:grpSp>
        <p:sp>
          <p:nvSpPr>
            <p:cNvPr name="Freeform 14" id="14"/>
            <p:cNvSpPr/>
            <p:nvPr/>
          </p:nvSpPr>
          <p:spPr>
            <a:xfrm flipH="false" flipV="false" rot="0">
              <a:off x="0" y="0"/>
              <a:ext cx="8647699" cy="4440468"/>
            </a:xfrm>
            <a:custGeom>
              <a:avLst/>
              <a:gdLst/>
              <a:ahLst/>
              <a:cxnLst/>
              <a:rect r="r" b="b" t="t" l="l"/>
              <a:pathLst>
                <a:path h="4440468" w="8647699">
                  <a:moveTo>
                    <a:pt x="0" y="0"/>
                  </a:moveTo>
                  <a:lnTo>
                    <a:pt x="8647699" y="0"/>
                  </a:lnTo>
                  <a:lnTo>
                    <a:pt x="8647699" y="4440468"/>
                  </a:lnTo>
                  <a:lnTo>
                    <a:pt x="0" y="4440468"/>
                  </a:lnTo>
                  <a:lnTo>
                    <a:pt x="0" y="0"/>
                  </a:lnTo>
                  <a:close/>
                </a:path>
              </a:pathLst>
            </a:custGeom>
            <a:blipFill>
              <a:blip r:embed="rId5"/>
              <a:stretch>
                <a:fillRect l="0" t="-1533" r="0" b="-8012"/>
              </a:stretch>
            </a:blipFill>
          </p:spPr>
        </p:sp>
        <p:sp>
          <p:nvSpPr>
            <p:cNvPr name="TextBox 15" id="15"/>
            <p:cNvSpPr txBox="true"/>
            <p:nvPr/>
          </p:nvSpPr>
          <p:spPr>
            <a:xfrm rot="0">
              <a:off x="3516817" y="2393627"/>
              <a:ext cx="348770" cy="225838"/>
            </a:xfrm>
            <a:prstGeom prst="rect">
              <a:avLst/>
            </a:prstGeom>
          </p:spPr>
          <p:txBody>
            <a:bodyPr anchor="t" rtlCol="false" tIns="0" lIns="0" bIns="0" rIns="0">
              <a:spAutoFit/>
            </a:bodyPr>
            <a:lstStyle/>
            <a:p>
              <a:pPr algn="ctr">
                <a:lnSpc>
                  <a:spcPts val="1203"/>
                </a:lnSpc>
              </a:pPr>
              <a:r>
                <a:rPr lang="en-US" b="true" sz="1114" spc="10">
                  <a:solidFill>
                    <a:srgbClr val="000000"/>
                  </a:solidFill>
                  <a:latin typeface="TT Rounds Condensed Bold"/>
                  <a:ea typeface="TT Rounds Condensed Bold"/>
                  <a:cs typeface="TT Rounds Condensed Bold"/>
                  <a:sym typeface="TT Rounds Condensed Bold"/>
                </a:rPr>
                <a:t>´</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51200" y="348645"/>
            <a:ext cx="4726030" cy="2551572"/>
            <a:chOff x="0" y="0"/>
            <a:chExt cx="1813059" cy="978866"/>
          </a:xfrm>
        </p:grpSpPr>
        <p:sp>
          <p:nvSpPr>
            <p:cNvPr name="Freeform 3" id="3"/>
            <p:cNvSpPr/>
            <p:nvPr/>
          </p:nvSpPr>
          <p:spPr>
            <a:xfrm flipH="false" flipV="false" rot="0">
              <a:off x="0" y="0"/>
              <a:ext cx="1813059" cy="978866"/>
            </a:xfrm>
            <a:custGeom>
              <a:avLst/>
              <a:gdLst/>
              <a:ahLst/>
              <a:cxnLst/>
              <a:rect r="r" b="b" t="t" l="l"/>
              <a:pathLst>
                <a:path h="978866" w="1813059">
                  <a:moveTo>
                    <a:pt x="0" y="0"/>
                  </a:moveTo>
                  <a:lnTo>
                    <a:pt x="1813059" y="0"/>
                  </a:lnTo>
                  <a:lnTo>
                    <a:pt x="1813059" y="978866"/>
                  </a:lnTo>
                  <a:lnTo>
                    <a:pt x="0" y="978866"/>
                  </a:lnTo>
                  <a:close/>
                </a:path>
              </a:pathLst>
            </a:custGeom>
            <a:solidFill>
              <a:srgbClr val="7FC0EF"/>
            </a:solidFill>
          </p:spPr>
        </p:sp>
        <p:sp>
          <p:nvSpPr>
            <p:cNvPr name="TextBox 4" id="4"/>
            <p:cNvSpPr txBox="true"/>
            <p:nvPr/>
          </p:nvSpPr>
          <p:spPr>
            <a:xfrm>
              <a:off x="0" y="-19050"/>
              <a:ext cx="1813059" cy="997916"/>
            </a:xfrm>
            <a:prstGeom prst="rect">
              <a:avLst/>
            </a:prstGeom>
          </p:spPr>
          <p:txBody>
            <a:bodyPr anchor="ctr" rtlCol="false" tIns="47456" lIns="47456" bIns="47456" rIns="47456"/>
            <a:lstStyle/>
            <a:p>
              <a:pPr algn="ctr">
                <a:lnSpc>
                  <a:spcPts val="1728"/>
                </a:lnSpc>
              </a:pPr>
            </a:p>
          </p:txBody>
        </p:sp>
      </p:grpSp>
      <p:sp>
        <p:nvSpPr>
          <p:cNvPr name="Freeform 5" id="5"/>
          <p:cNvSpPr/>
          <p:nvPr/>
        </p:nvSpPr>
        <p:spPr>
          <a:xfrm flipH="false" flipV="false" rot="-10800000">
            <a:off x="8187619" y="-148078"/>
            <a:ext cx="3428218" cy="3091629"/>
          </a:xfrm>
          <a:custGeom>
            <a:avLst/>
            <a:gdLst/>
            <a:ahLst/>
            <a:cxnLst/>
            <a:rect r="r" b="b" t="t" l="l"/>
            <a:pathLst>
              <a:path h="3091629" w="3428218">
                <a:moveTo>
                  <a:pt x="0" y="0"/>
                </a:moveTo>
                <a:lnTo>
                  <a:pt x="3428218" y="0"/>
                </a:lnTo>
                <a:lnTo>
                  <a:pt x="3428218" y="3091629"/>
                </a:lnTo>
                <a:lnTo>
                  <a:pt x="0" y="30916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true" rot="-10800000">
            <a:off x="-398725" y="4812670"/>
            <a:ext cx="3457415" cy="3117959"/>
          </a:xfrm>
          <a:custGeom>
            <a:avLst/>
            <a:gdLst/>
            <a:ahLst/>
            <a:cxnLst/>
            <a:rect r="r" b="b" t="t" l="l"/>
            <a:pathLst>
              <a:path h="3117959" w="3457415">
                <a:moveTo>
                  <a:pt x="3457414" y="3117959"/>
                </a:moveTo>
                <a:lnTo>
                  <a:pt x="0" y="3117959"/>
                </a:lnTo>
                <a:lnTo>
                  <a:pt x="0" y="0"/>
                </a:lnTo>
                <a:lnTo>
                  <a:pt x="3457414" y="0"/>
                </a:lnTo>
                <a:lnTo>
                  <a:pt x="3457414" y="3117959"/>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658379" y="425394"/>
            <a:ext cx="5750903" cy="3234883"/>
          </a:xfrm>
          <a:custGeom>
            <a:avLst/>
            <a:gdLst/>
            <a:ahLst/>
            <a:cxnLst/>
            <a:rect r="r" b="b" t="t" l="l"/>
            <a:pathLst>
              <a:path h="3234883" w="5750903">
                <a:moveTo>
                  <a:pt x="0" y="0"/>
                </a:moveTo>
                <a:lnTo>
                  <a:pt x="5750903" y="0"/>
                </a:lnTo>
                <a:lnTo>
                  <a:pt x="5750903" y="3234883"/>
                </a:lnTo>
                <a:lnTo>
                  <a:pt x="0" y="3234883"/>
                </a:lnTo>
                <a:lnTo>
                  <a:pt x="0" y="0"/>
                </a:lnTo>
                <a:close/>
              </a:path>
            </a:pathLst>
          </a:custGeom>
          <a:blipFill>
            <a:blip r:embed="rId4"/>
            <a:stretch>
              <a:fillRect l="0" t="0" r="0" b="0"/>
            </a:stretch>
          </a:blipFill>
        </p:spPr>
      </p:sp>
      <p:grpSp>
        <p:nvGrpSpPr>
          <p:cNvPr name="Group 8" id="8"/>
          <p:cNvGrpSpPr/>
          <p:nvPr/>
        </p:nvGrpSpPr>
        <p:grpSpPr>
          <a:xfrm rot="0">
            <a:off x="4235389" y="3824069"/>
            <a:ext cx="5700611" cy="3387286"/>
            <a:chOff x="0" y="0"/>
            <a:chExt cx="7600815" cy="4516381"/>
          </a:xfrm>
        </p:grpSpPr>
        <p:grpSp>
          <p:nvGrpSpPr>
            <p:cNvPr name="Group 9" id="9"/>
            <p:cNvGrpSpPr/>
            <p:nvPr/>
          </p:nvGrpSpPr>
          <p:grpSpPr>
            <a:xfrm rot="0">
              <a:off x="1299441" y="1114285"/>
              <a:ext cx="6301374" cy="3402096"/>
              <a:chOff x="0" y="0"/>
              <a:chExt cx="1813059" cy="978866"/>
            </a:xfrm>
          </p:grpSpPr>
          <p:sp>
            <p:nvSpPr>
              <p:cNvPr name="Freeform 10" id="10"/>
              <p:cNvSpPr/>
              <p:nvPr/>
            </p:nvSpPr>
            <p:spPr>
              <a:xfrm flipH="false" flipV="false" rot="0">
                <a:off x="0" y="0"/>
                <a:ext cx="1813059" cy="978866"/>
              </a:xfrm>
              <a:custGeom>
                <a:avLst/>
                <a:gdLst/>
                <a:ahLst/>
                <a:cxnLst/>
                <a:rect r="r" b="b" t="t" l="l"/>
                <a:pathLst>
                  <a:path h="978866" w="1813059">
                    <a:moveTo>
                      <a:pt x="0" y="0"/>
                    </a:moveTo>
                    <a:lnTo>
                      <a:pt x="1813059" y="0"/>
                    </a:lnTo>
                    <a:lnTo>
                      <a:pt x="1813059" y="978866"/>
                    </a:lnTo>
                    <a:lnTo>
                      <a:pt x="0" y="978866"/>
                    </a:lnTo>
                    <a:close/>
                  </a:path>
                </a:pathLst>
              </a:custGeom>
              <a:solidFill>
                <a:srgbClr val="7FC0EF"/>
              </a:solidFill>
            </p:spPr>
          </p:sp>
          <p:sp>
            <p:nvSpPr>
              <p:cNvPr name="TextBox 11" id="11"/>
              <p:cNvSpPr txBox="true"/>
              <p:nvPr/>
            </p:nvSpPr>
            <p:spPr>
              <a:xfrm>
                <a:off x="0" y="-19050"/>
                <a:ext cx="1813059" cy="997916"/>
              </a:xfrm>
              <a:prstGeom prst="rect">
                <a:avLst/>
              </a:prstGeom>
            </p:spPr>
            <p:txBody>
              <a:bodyPr anchor="ctr" rtlCol="false" tIns="47456" lIns="47456" bIns="47456" rIns="47456"/>
              <a:lstStyle/>
              <a:p>
                <a:pPr algn="ctr">
                  <a:lnSpc>
                    <a:spcPts val="1728"/>
                  </a:lnSpc>
                </a:pPr>
              </a:p>
            </p:txBody>
          </p:sp>
        </p:grpSp>
        <p:sp>
          <p:nvSpPr>
            <p:cNvPr name="Freeform 12" id="12"/>
            <p:cNvSpPr/>
            <p:nvPr/>
          </p:nvSpPr>
          <p:spPr>
            <a:xfrm flipH="false" flipV="false" rot="0">
              <a:off x="0" y="0"/>
              <a:ext cx="7462866" cy="4377766"/>
            </a:xfrm>
            <a:custGeom>
              <a:avLst/>
              <a:gdLst/>
              <a:ahLst/>
              <a:cxnLst/>
              <a:rect r="r" b="b" t="t" l="l"/>
              <a:pathLst>
                <a:path h="4377766" w="7462866">
                  <a:moveTo>
                    <a:pt x="0" y="0"/>
                  </a:moveTo>
                  <a:lnTo>
                    <a:pt x="7462866" y="0"/>
                  </a:lnTo>
                  <a:lnTo>
                    <a:pt x="7462866" y="4377766"/>
                  </a:lnTo>
                  <a:lnTo>
                    <a:pt x="0" y="4377766"/>
                  </a:lnTo>
                  <a:lnTo>
                    <a:pt x="0" y="0"/>
                  </a:lnTo>
                  <a:close/>
                </a:path>
              </a:pathLst>
            </a:custGeom>
            <a:blipFill>
              <a:blip r:embed="rId5"/>
              <a:stretch>
                <a:fillRect l="-1708" t="-965" r="-3584" b="0"/>
              </a:stretch>
            </a:blipFill>
          </p:spPr>
        </p:sp>
        <p:sp>
          <p:nvSpPr>
            <p:cNvPr name="TextBox 13" id="13"/>
            <p:cNvSpPr txBox="true"/>
            <p:nvPr/>
          </p:nvSpPr>
          <p:spPr>
            <a:xfrm rot="0">
              <a:off x="875632" y="147858"/>
              <a:ext cx="348770" cy="225838"/>
            </a:xfrm>
            <a:prstGeom prst="rect">
              <a:avLst/>
            </a:prstGeom>
          </p:spPr>
          <p:txBody>
            <a:bodyPr anchor="t" rtlCol="false" tIns="0" lIns="0" bIns="0" rIns="0">
              <a:spAutoFit/>
            </a:bodyPr>
            <a:lstStyle/>
            <a:p>
              <a:pPr algn="ctr">
                <a:lnSpc>
                  <a:spcPts val="1203"/>
                </a:lnSpc>
              </a:pPr>
              <a:r>
                <a:rPr lang="en-US" b="true" sz="1114" spc="10">
                  <a:solidFill>
                    <a:srgbClr val="000000"/>
                  </a:solidFill>
                  <a:latin typeface="TT Rounds Condensed Bold"/>
                  <a:ea typeface="TT Rounds Condensed Bold"/>
                  <a:cs typeface="TT Rounds Condensed Bold"/>
                  <a:sym typeface="TT Rounds Condensed Bold"/>
                </a:rPr>
                <a:t>´</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23174" y="3017404"/>
            <a:ext cx="9610616" cy="3786596"/>
          </a:xfrm>
          <a:prstGeom prst="rect">
            <a:avLst/>
          </a:prstGeom>
        </p:spPr>
        <p:txBody>
          <a:bodyPr anchor="t" rtlCol="false" tIns="0" lIns="0" bIns="0" rIns="0">
            <a:spAutoFit/>
          </a:bodyPr>
          <a:lstStyle/>
          <a:p>
            <a:pPr algn="just">
              <a:lnSpc>
                <a:spcPts val="5355"/>
              </a:lnSpc>
              <a:spcBef>
                <a:spcPct val="0"/>
              </a:spcBef>
            </a:pPr>
            <a:r>
              <a:rPr lang="en-US" b="true" sz="5199" spc="-20">
                <a:solidFill>
                  <a:srgbClr val="002664"/>
                </a:solidFill>
                <a:latin typeface="Montserrat Ultra-Bold"/>
                <a:ea typeface="Montserrat Ultra-Bold"/>
                <a:cs typeface="Montserrat Ultra-Bold"/>
                <a:sym typeface="Montserrat Ultra-Bold"/>
              </a:rPr>
              <a:t>Í</a:t>
            </a:r>
            <a:r>
              <a:rPr lang="en-US" b="true" sz="5199" spc="-20">
                <a:solidFill>
                  <a:srgbClr val="002664"/>
                </a:solidFill>
                <a:latin typeface="Montserrat Ultra-Bold"/>
                <a:ea typeface="Montserrat Ultra-Bold"/>
                <a:cs typeface="Montserrat Ultra-Bold"/>
                <a:sym typeface="Montserrat Ultra-Bold"/>
              </a:rPr>
              <a:t>NDICE</a:t>
            </a:r>
          </a:p>
          <a:p>
            <a:pPr algn="just">
              <a:lnSpc>
                <a:spcPts val="3025"/>
              </a:lnSpc>
              <a:spcBef>
                <a:spcPct val="0"/>
              </a:spcBef>
            </a:pPr>
          </a:p>
          <a:p>
            <a:pPr algn="just">
              <a:lnSpc>
                <a:spcPts val="2407"/>
              </a:lnSpc>
              <a:spcBef>
                <a:spcPct val="0"/>
              </a:spcBef>
            </a:pPr>
            <a:r>
              <a:rPr lang="en-US" sz="2337" spc="-9">
                <a:solidFill>
                  <a:srgbClr val="000000"/>
                </a:solidFill>
                <a:latin typeface="Montserrat"/>
                <a:ea typeface="Montserrat"/>
                <a:cs typeface="Montserrat"/>
                <a:sym typeface="Montserrat"/>
              </a:rPr>
              <a:t>1. PRESENTACIÓN Y DESCRIPCIÓN DEL PROGRAMA.</a:t>
            </a:r>
          </a:p>
          <a:p>
            <a:pPr algn="just">
              <a:lnSpc>
                <a:spcPts val="2407"/>
              </a:lnSpc>
              <a:spcBef>
                <a:spcPct val="0"/>
              </a:spcBef>
            </a:pPr>
          </a:p>
          <a:p>
            <a:pPr algn="just">
              <a:lnSpc>
                <a:spcPts val="2407"/>
              </a:lnSpc>
              <a:spcBef>
                <a:spcPct val="0"/>
              </a:spcBef>
            </a:pPr>
            <a:r>
              <a:rPr lang="en-US" sz="2337" spc="-9">
                <a:solidFill>
                  <a:srgbClr val="000000"/>
                </a:solidFill>
                <a:latin typeface="Montserrat"/>
                <a:ea typeface="Montserrat"/>
                <a:cs typeface="Montserrat"/>
                <a:sym typeface="Montserrat"/>
              </a:rPr>
              <a:t>2. OBJETIVOS Y REQUISITOS.</a:t>
            </a:r>
          </a:p>
          <a:p>
            <a:pPr algn="just">
              <a:lnSpc>
                <a:spcPts val="2407"/>
              </a:lnSpc>
              <a:spcBef>
                <a:spcPct val="0"/>
              </a:spcBef>
            </a:pPr>
          </a:p>
          <a:p>
            <a:pPr algn="just">
              <a:lnSpc>
                <a:spcPts val="2407"/>
              </a:lnSpc>
              <a:spcBef>
                <a:spcPct val="0"/>
              </a:spcBef>
            </a:pPr>
            <a:r>
              <a:rPr lang="en-US" sz="2337" spc="-9">
                <a:solidFill>
                  <a:srgbClr val="000000"/>
                </a:solidFill>
                <a:latin typeface="Montserrat"/>
                <a:ea typeface="Montserrat"/>
                <a:cs typeface="Montserrat"/>
                <a:sym typeface="Montserrat"/>
              </a:rPr>
              <a:t>3. DESARROLLO DE LA DINÁMICA.</a:t>
            </a:r>
          </a:p>
          <a:p>
            <a:pPr algn="just">
              <a:lnSpc>
                <a:spcPts val="2407"/>
              </a:lnSpc>
              <a:spcBef>
                <a:spcPct val="0"/>
              </a:spcBef>
            </a:pPr>
          </a:p>
          <a:p>
            <a:pPr algn="just">
              <a:lnSpc>
                <a:spcPts val="2407"/>
              </a:lnSpc>
              <a:spcBef>
                <a:spcPct val="0"/>
              </a:spcBef>
            </a:pPr>
            <a:r>
              <a:rPr lang="en-US" sz="2337" spc="-9">
                <a:solidFill>
                  <a:srgbClr val="000000"/>
                </a:solidFill>
                <a:latin typeface="Montserrat"/>
                <a:ea typeface="Montserrat"/>
                <a:cs typeface="Montserrat"/>
                <a:sym typeface="Montserrat"/>
              </a:rPr>
              <a:t>4. RECURSOS HUMANOS Y MATERIALES.</a:t>
            </a:r>
          </a:p>
          <a:p>
            <a:pPr algn="just">
              <a:lnSpc>
                <a:spcPts val="2407"/>
              </a:lnSpc>
              <a:spcBef>
                <a:spcPct val="0"/>
              </a:spcBef>
            </a:pPr>
          </a:p>
          <a:p>
            <a:pPr algn="just">
              <a:lnSpc>
                <a:spcPts val="2407"/>
              </a:lnSpc>
              <a:spcBef>
                <a:spcPct val="0"/>
              </a:spcBef>
            </a:pPr>
            <a:r>
              <a:rPr lang="en-US" sz="2337" spc="-9">
                <a:solidFill>
                  <a:srgbClr val="000000"/>
                </a:solidFill>
                <a:latin typeface="Montserrat"/>
                <a:ea typeface="Montserrat"/>
                <a:cs typeface="Montserrat"/>
                <a:sym typeface="Montserrat"/>
              </a:rPr>
              <a:t>5. DOCUMENTACIÓN.</a:t>
            </a:r>
          </a:p>
        </p:txBody>
      </p:sp>
      <p:sp>
        <p:nvSpPr>
          <p:cNvPr name="Freeform 3" id="3"/>
          <p:cNvSpPr/>
          <p:nvPr/>
        </p:nvSpPr>
        <p:spPr>
          <a:xfrm flipH="false" flipV="false" rot="-10800000">
            <a:off x="6018200" y="-225378"/>
            <a:ext cx="5101601" cy="4600716"/>
          </a:xfrm>
          <a:custGeom>
            <a:avLst/>
            <a:gdLst/>
            <a:ahLst/>
            <a:cxnLst/>
            <a:rect r="r" b="b" t="t" l="l"/>
            <a:pathLst>
              <a:path h="4600716" w="5101601">
                <a:moveTo>
                  <a:pt x="0" y="0"/>
                </a:moveTo>
                <a:lnTo>
                  <a:pt x="5101601" y="0"/>
                </a:lnTo>
                <a:lnTo>
                  <a:pt x="5101601" y="4600716"/>
                </a:lnTo>
                <a:lnTo>
                  <a:pt x="0" y="46007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38452" y="316316"/>
            <a:ext cx="4726030" cy="2551572"/>
            <a:chOff x="0" y="0"/>
            <a:chExt cx="1813059" cy="978866"/>
          </a:xfrm>
        </p:grpSpPr>
        <p:sp>
          <p:nvSpPr>
            <p:cNvPr name="Freeform 3" id="3"/>
            <p:cNvSpPr/>
            <p:nvPr/>
          </p:nvSpPr>
          <p:spPr>
            <a:xfrm flipH="false" flipV="false" rot="0">
              <a:off x="0" y="0"/>
              <a:ext cx="1813059" cy="978866"/>
            </a:xfrm>
            <a:custGeom>
              <a:avLst/>
              <a:gdLst/>
              <a:ahLst/>
              <a:cxnLst/>
              <a:rect r="r" b="b" t="t" l="l"/>
              <a:pathLst>
                <a:path h="978866" w="1813059">
                  <a:moveTo>
                    <a:pt x="0" y="0"/>
                  </a:moveTo>
                  <a:lnTo>
                    <a:pt x="1813059" y="0"/>
                  </a:lnTo>
                  <a:lnTo>
                    <a:pt x="1813059" y="978866"/>
                  </a:lnTo>
                  <a:lnTo>
                    <a:pt x="0" y="978866"/>
                  </a:lnTo>
                  <a:close/>
                </a:path>
              </a:pathLst>
            </a:custGeom>
            <a:solidFill>
              <a:srgbClr val="7FC0EF"/>
            </a:solidFill>
          </p:spPr>
        </p:sp>
        <p:sp>
          <p:nvSpPr>
            <p:cNvPr name="TextBox 4" id="4"/>
            <p:cNvSpPr txBox="true"/>
            <p:nvPr/>
          </p:nvSpPr>
          <p:spPr>
            <a:xfrm>
              <a:off x="0" y="-19050"/>
              <a:ext cx="1813059" cy="997916"/>
            </a:xfrm>
            <a:prstGeom prst="rect">
              <a:avLst/>
            </a:prstGeom>
          </p:spPr>
          <p:txBody>
            <a:bodyPr anchor="ctr" rtlCol="false" tIns="47456" lIns="47456" bIns="47456" rIns="47456"/>
            <a:lstStyle/>
            <a:p>
              <a:pPr algn="ctr">
                <a:lnSpc>
                  <a:spcPts val="1728"/>
                </a:lnSpc>
              </a:pPr>
            </a:p>
          </p:txBody>
        </p:sp>
      </p:grpSp>
      <p:sp>
        <p:nvSpPr>
          <p:cNvPr name="Freeform 5" id="5"/>
          <p:cNvSpPr/>
          <p:nvPr/>
        </p:nvSpPr>
        <p:spPr>
          <a:xfrm flipH="true" flipV="false" rot="-10800000">
            <a:off x="0" y="0"/>
            <a:ext cx="3428218" cy="3091629"/>
          </a:xfrm>
          <a:custGeom>
            <a:avLst/>
            <a:gdLst/>
            <a:ahLst/>
            <a:cxnLst/>
            <a:rect r="r" b="b" t="t" l="l"/>
            <a:pathLst>
              <a:path h="3091629" w="3428218">
                <a:moveTo>
                  <a:pt x="3428218" y="0"/>
                </a:moveTo>
                <a:lnTo>
                  <a:pt x="0" y="0"/>
                </a:lnTo>
                <a:lnTo>
                  <a:pt x="0" y="3091629"/>
                </a:lnTo>
                <a:lnTo>
                  <a:pt x="3428218" y="3091629"/>
                </a:lnTo>
                <a:lnTo>
                  <a:pt x="342821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true" rot="-10800000">
            <a:off x="7234585" y="4442041"/>
            <a:ext cx="3457415" cy="3117959"/>
          </a:xfrm>
          <a:custGeom>
            <a:avLst/>
            <a:gdLst/>
            <a:ahLst/>
            <a:cxnLst/>
            <a:rect r="r" b="b" t="t" l="l"/>
            <a:pathLst>
              <a:path h="3117959" w="3457415">
                <a:moveTo>
                  <a:pt x="0" y="3117959"/>
                </a:moveTo>
                <a:lnTo>
                  <a:pt x="3457415" y="3117959"/>
                </a:lnTo>
                <a:lnTo>
                  <a:pt x="3457415" y="0"/>
                </a:lnTo>
                <a:lnTo>
                  <a:pt x="0" y="0"/>
                </a:lnTo>
                <a:lnTo>
                  <a:pt x="0" y="3117959"/>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667818" y="408427"/>
            <a:ext cx="5482903" cy="3084133"/>
          </a:xfrm>
          <a:custGeom>
            <a:avLst/>
            <a:gdLst/>
            <a:ahLst/>
            <a:cxnLst/>
            <a:rect r="r" b="b" t="t" l="l"/>
            <a:pathLst>
              <a:path h="3084133" w="5482903">
                <a:moveTo>
                  <a:pt x="0" y="0"/>
                </a:moveTo>
                <a:lnTo>
                  <a:pt x="5482903" y="0"/>
                </a:lnTo>
                <a:lnTo>
                  <a:pt x="5482903" y="3084133"/>
                </a:lnTo>
                <a:lnTo>
                  <a:pt x="0" y="3084133"/>
                </a:lnTo>
                <a:lnTo>
                  <a:pt x="0" y="0"/>
                </a:lnTo>
                <a:close/>
              </a:path>
            </a:pathLst>
          </a:custGeom>
          <a:blipFill>
            <a:blip r:embed="rId4"/>
            <a:stretch>
              <a:fillRect l="0" t="0" r="0" b="0"/>
            </a:stretch>
          </a:blipFill>
        </p:spPr>
      </p:sp>
      <p:grpSp>
        <p:nvGrpSpPr>
          <p:cNvPr name="Group 8" id="8"/>
          <p:cNvGrpSpPr/>
          <p:nvPr/>
        </p:nvGrpSpPr>
        <p:grpSpPr>
          <a:xfrm rot="0">
            <a:off x="587200" y="3852000"/>
            <a:ext cx="5931043" cy="3396544"/>
            <a:chOff x="0" y="0"/>
            <a:chExt cx="7908057" cy="4528726"/>
          </a:xfrm>
        </p:grpSpPr>
        <p:grpSp>
          <p:nvGrpSpPr>
            <p:cNvPr name="Group 9" id="9"/>
            <p:cNvGrpSpPr/>
            <p:nvPr/>
          </p:nvGrpSpPr>
          <p:grpSpPr>
            <a:xfrm rot="0">
              <a:off x="1606684" y="1126629"/>
              <a:ext cx="6301374" cy="3402096"/>
              <a:chOff x="0" y="0"/>
              <a:chExt cx="1813059" cy="978866"/>
            </a:xfrm>
          </p:grpSpPr>
          <p:sp>
            <p:nvSpPr>
              <p:cNvPr name="Freeform 10" id="10"/>
              <p:cNvSpPr/>
              <p:nvPr/>
            </p:nvSpPr>
            <p:spPr>
              <a:xfrm flipH="false" flipV="false" rot="0">
                <a:off x="0" y="0"/>
                <a:ext cx="1813059" cy="978866"/>
              </a:xfrm>
              <a:custGeom>
                <a:avLst/>
                <a:gdLst/>
                <a:ahLst/>
                <a:cxnLst/>
                <a:rect r="r" b="b" t="t" l="l"/>
                <a:pathLst>
                  <a:path h="978866" w="1813059">
                    <a:moveTo>
                      <a:pt x="0" y="0"/>
                    </a:moveTo>
                    <a:lnTo>
                      <a:pt x="1813059" y="0"/>
                    </a:lnTo>
                    <a:lnTo>
                      <a:pt x="1813059" y="978866"/>
                    </a:lnTo>
                    <a:lnTo>
                      <a:pt x="0" y="978866"/>
                    </a:lnTo>
                    <a:close/>
                  </a:path>
                </a:pathLst>
              </a:custGeom>
              <a:solidFill>
                <a:srgbClr val="7FC0EF"/>
              </a:solidFill>
            </p:spPr>
          </p:sp>
          <p:sp>
            <p:nvSpPr>
              <p:cNvPr name="TextBox 11" id="11"/>
              <p:cNvSpPr txBox="true"/>
              <p:nvPr/>
            </p:nvSpPr>
            <p:spPr>
              <a:xfrm>
                <a:off x="0" y="-19050"/>
                <a:ext cx="1813059" cy="997916"/>
              </a:xfrm>
              <a:prstGeom prst="rect">
                <a:avLst/>
              </a:prstGeom>
            </p:spPr>
            <p:txBody>
              <a:bodyPr anchor="ctr" rtlCol="false" tIns="47456" lIns="47456" bIns="47456" rIns="47456"/>
              <a:lstStyle/>
              <a:p>
                <a:pPr algn="ctr">
                  <a:lnSpc>
                    <a:spcPts val="1728"/>
                  </a:lnSpc>
                </a:pPr>
              </a:p>
            </p:txBody>
          </p:sp>
        </p:grpSp>
        <p:sp>
          <p:nvSpPr>
            <p:cNvPr name="Freeform 12" id="12"/>
            <p:cNvSpPr/>
            <p:nvPr/>
          </p:nvSpPr>
          <p:spPr>
            <a:xfrm flipH="false" flipV="false" rot="0">
              <a:off x="0" y="0"/>
              <a:ext cx="7771856" cy="4371669"/>
            </a:xfrm>
            <a:custGeom>
              <a:avLst/>
              <a:gdLst/>
              <a:ahLst/>
              <a:cxnLst/>
              <a:rect r="r" b="b" t="t" l="l"/>
              <a:pathLst>
                <a:path h="4371669" w="7771856">
                  <a:moveTo>
                    <a:pt x="0" y="0"/>
                  </a:moveTo>
                  <a:lnTo>
                    <a:pt x="7771856" y="0"/>
                  </a:lnTo>
                  <a:lnTo>
                    <a:pt x="7771856" y="4371669"/>
                  </a:lnTo>
                  <a:lnTo>
                    <a:pt x="0" y="4371669"/>
                  </a:lnTo>
                  <a:lnTo>
                    <a:pt x="0" y="0"/>
                  </a:lnTo>
                  <a:close/>
                </a:path>
              </a:pathLst>
            </a:custGeom>
            <a:blipFill>
              <a:blip r:embed="rId5"/>
              <a:stretch>
                <a:fillRect l="0" t="0" r="0" b="0"/>
              </a:stretch>
            </a:blipFill>
          </p:spPr>
        </p:sp>
        <p:sp>
          <p:nvSpPr>
            <p:cNvPr name="TextBox 13" id="13"/>
            <p:cNvSpPr txBox="true"/>
            <p:nvPr/>
          </p:nvSpPr>
          <p:spPr>
            <a:xfrm rot="0">
              <a:off x="2588293" y="181957"/>
              <a:ext cx="348770" cy="225838"/>
            </a:xfrm>
            <a:prstGeom prst="rect">
              <a:avLst/>
            </a:prstGeom>
          </p:spPr>
          <p:txBody>
            <a:bodyPr anchor="t" rtlCol="false" tIns="0" lIns="0" bIns="0" rIns="0">
              <a:spAutoFit/>
            </a:bodyPr>
            <a:lstStyle/>
            <a:p>
              <a:pPr algn="ctr">
                <a:lnSpc>
                  <a:spcPts val="1203"/>
                </a:lnSpc>
              </a:pPr>
              <a:r>
                <a:rPr lang="en-US" b="true" sz="1114" spc="10">
                  <a:solidFill>
                    <a:srgbClr val="000000"/>
                  </a:solidFill>
                  <a:latin typeface="TT Rounds Condensed Bold"/>
                  <a:ea typeface="TT Rounds Condensed Bold"/>
                  <a:cs typeface="TT Rounds Condensed Bold"/>
                  <a:sym typeface="TT Rounds Condensed Bold"/>
                </a:rPr>
                <a:t>´</a:t>
              </a:r>
            </a:p>
          </p:txBody>
        </p:sp>
        <p:sp>
          <p:nvSpPr>
            <p:cNvPr name="TextBox 14" id="14"/>
            <p:cNvSpPr txBox="true"/>
            <p:nvPr/>
          </p:nvSpPr>
          <p:spPr>
            <a:xfrm rot="0">
              <a:off x="4582986" y="3778433"/>
              <a:ext cx="348770" cy="225838"/>
            </a:xfrm>
            <a:prstGeom prst="rect">
              <a:avLst/>
            </a:prstGeom>
          </p:spPr>
          <p:txBody>
            <a:bodyPr anchor="t" rtlCol="false" tIns="0" lIns="0" bIns="0" rIns="0">
              <a:spAutoFit/>
            </a:bodyPr>
            <a:lstStyle/>
            <a:p>
              <a:pPr algn="ctr">
                <a:lnSpc>
                  <a:spcPts val="1203"/>
                </a:lnSpc>
              </a:pPr>
              <a:r>
                <a:rPr lang="en-US" b="true" sz="1114" spc="10">
                  <a:solidFill>
                    <a:srgbClr val="000000"/>
                  </a:solidFill>
                  <a:latin typeface="TT Rounds Condensed Bold"/>
                  <a:ea typeface="TT Rounds Condensed Bold"/>
                  <a:cs typeface="TT Rounds Condensed Bold"/>
                  <a:sym typeface="TT Rounds Condensed Bold"/>
                </a:rPr>
                <a:t>´</a:t>
              </a: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10800000">
            <a:off x="0" y="0"/>
            <a:ext cx="3428218" cy="3091629"/>
          </a:xfrm>
          <a:custGeom>
            <a:avLst/>
            <a:gdLst/>
            <a:ahLst/>
            <a:cxnLst/>
            <a:rect r="r" b="b" t="t" l="l"/>
            <a:pathLst>
              <a:path h="3091629" w="3428218">
                <a:moveTo>
                  <a:pt x="3428218" y="0"/>
                </a:moveTo>
                <a:lnTo>
                  <a:pt x="0" y="0"/>
                </a:lnTo>
                <a:lnTo>
                  <a:pt x="0" y="3091629"/>
                </a:lnTo>
                <a:lnTo>
                  <a:pt x="3428218" y="3091629"/>
                </a:lnTo>
                <a:lnTo>
                  <a:pt x="342821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10800000">
            <a:off x="7234585" y="4442041"/>
            <a:ext cx="3457415" cy="3117959"/>
          </a:xfrm>
          <a:custGeom>
            <a:avLst/>
            <a:gdLst/>
            <a:ahLst/>
            <a:cxnLst/>
            <a:rect r="r" b="b" t="t" l="l"/>
            <a:pathLst>
              <a:path h="3117959" w="3457415">
                <a:moveTo>
                  <a:pt x="0" y="3117959"/>
                </a:moveTo>
                <a:lnTo>
                  <a:pt x="3457415" y="3117959"/>
                </a:lnTo>
                <a:lnTo>
                  <a:pt x="3457415" y="0"/>
                </a:lnTo>
                <a:lnTo>
                  <a:pt x="0" y="0"/>
                </a:lnTo>
                <a:lnTo>
                  <a:pt x="0" y="3117959"/>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3961494" y="316316"/>
            <a:ext cx="6211702" cy="3140735"/>
            <a:chOff x="0" y="0"/>
            <a:chExt cx="8282269" cy="4187647"/>
          </a:xfrm>
        </p:grpSpPr>
        <p:grpSp>
          <p:nvGrpSpPr>
            <p:cNvPr name="Group 5" id="5"/>
            <p:cNvGrpSpPr/>
            <p:nvPr/>
          </p:nvGrpSpPr>
          <p:grpSpPr>
            <a:xfrm rot="0">
              <a:off x="0" y="0"/>
              <a:ext cx="6579391" cy="3552197"/>
              <a:chOff x="0" y="0"/>
              <a:chExt cx="1813059" cy="978866"/>
            </a:xfrm>
          </p:grpSpPr>
          <p:sp>
            <p:nvSpPr>
              <p:cNvPr name="Freeform 6" id="6"/>
              <p:cNvSpPr/>
              <p:nvPr/>
            </p:nvSpPr>
            <p:spPr>
              <a:xfrm flipH="false" flipV="false" rot="0">
                <a:off x="0" y="0"/>
                <a:ext cx="1813059" cy="978866"/>
              </a:xfrm>
              <a:custGeom>
                <a:avLst/>
                <a:gdLst/>
                <a:ahLst/>
                <a:cxnLst/>
                <a:rect r="r" b="b" t="t" l="l"/>
                <a:pathLst>
                  <a:path h="978866" w="1813059">
                    <a:moveTo>
                      <a:pt x="0" y="0"/>
                    </a:moveTo>
                    <a:lnTo>
                      <a:pt x="1813059" y="0"/>
                    </a:lnTo>
                    <a:lnTo>
                      <a:pt x="1813059" y="978866"/>
                    </a:lnTo>
                    <a:lnTo>
                      <a:pt x="0" y="978866"/>
                    </a:lnTo>
                    <a:close/>
                  </a:path>
                </a:pathLst>
              </a:custGeom>
              <a:solidFill>
                <a:srgbClr val="7FC0EF"/>
              </a:solidFill>
            </p:spPr>
          </p:sp>
          <p:sp>
            <p:nvSpPr>
              <p:cNvPr name="TextBox 7" id="7"/>
              <p:cNvSpPr txBox="true"/>
              <p:nvPr/>
            </p:nvSpPr>
            <p:spPr>
              <a:xfrm>
                <a:off x="0" y="-19050"/>
                <a:ext cx="1813059" cy="997916"/>
              </a:xfrm>
              <a:prstGeom prst="rect">
                <a:avLst/>
              </a:prstGeom>
            </p:spPr>
            <p:txBody>
              <a:bodyPr anchor="ctr" rtlCol="false" tIns="48643" lIns="48643" bIns="48643" rIns="48643"/>
              <a:lstStyle/>
              <a:p>
                <a:pPr algn="ctr">
                  <a:lnSpc>
                    <a:spcPts val="1728"/>
                  </a:lnSpc>
                </a:pPr>
              </a:p>
            </p:txBody>
          </p:sp>
        </p:grpSp>
        <p:sp>
          <p:nvSpPr>
            <p:cNvPr name="Freeform 8" id="8"/>
            <p:cNvSpPr/>
            <p:nvPr/>
          </p:nvSpPr>
          <p:spPr>
            <a:xfrm flipH="false" flipV="false" rot="0">
              <a:off x="150374" y="201845"/>
              <a:ext cx="8131895" cy="3985802"/>
            </a:xfrm>
            <a:custGeom>
              <a:avLst/>
              <a:gdLst/>
              <a:ahLst/>
              <a:cxnLst/>
              <a:rect r="r" b="b" t="t" l="l"/>
              <a:pathLst>
                <a:path h="3985802" w="8131895">
                  <a:moveTo>
                    <a:pt x="0" y="0"/>
                  </a:moveTo>
                  <a:lnTo>
                    <a:pt x="8131895" y="0"/>
                  </a:lnTo>
                  <a:lnTo>
                    <a:pt x="8131895" y="3985802"/>
                  </a:lnTo>
                  <a:lnTo>
                    <a:pt x="0" y="3985802"/>
                  </a:lnTo>
                  <a:lnTo>
                    <a:pt x="0" y="0"/>
                  </a:lnTo>
                  <a:close/>
                </a:path>
              </a:pathLst>
            </a:custGeom>
            <a:blipFill>
              <a:blip r:embed="rId4"/>
              <a:stretch>
                <a:fillRect l="0" t="-2323" r="0" b="-12439"/>
              </a:stretch>
            </a:blipFill>
          </p:spPr>
        </p:sp>
      </p:grpSp>
      <p:sp>
        <p:nvSpPr>
          <p:cNvPr name="TextBox 9" id="9"/>
          <p:cNvSpPr txBox="true"/>
          <p:nvPr/>
        </p:nvSpPr>
        <p:spPr>
          <a:xfrm rot="0">
            <a:off x="4859906" y="1318897"/>
            <a:ext cx="273118" cy="167327"/>
          </a:xfrm>
          <a:prstGeom prst="rect">
            <a:avLst/>
          </a:prstGeom>
        </p:spPr>
        <p:txBody>
          <a:bodyPr anchor="t" rtlCol="false" tIns="0" lIns="0" bIns="0" rIns="0">
            <a:spAutoFit/>
          </a:bodyPr>
          <a:lstStyle/>
          <a:p>
            <a:pPr algn="ctr">
              <a:lnSpc>
                <a:spcPts val="1256"/>
              </a:lnSpc>
            </a:pPr>
            <a:r>
              <a:rPr lang="en-US" b="true" sz="1163" spc="10">
                <a:solidFill>
                  <a:srgbClr val="000000"/>
                </a:solidFill>
                <a:latin typeface="TT Rounds Condensed Bold"/>
                <a:ea typeface="TT Rounds Condensed Bold"/>
                <a:cs typeface="TT Rounds Condensed Bold"/>
                <a:sym typeface="TT Rounds Condensed Bold"/>
              </a:rPr>
              <a:t>´</a:t>
            </a:r>
          </a:p>
        </p:txBody>
      </p:sp>
      <p:grpSp>
        <p:nvGrpSpPr>
          <p:cNvPr name="Group 10" id="10"/>
          <p:cNvGrpSpPr/>
          <p:nvPr/>
        </p:nvGrpSpPr>
        <p:grpSpPr>
          <a:xfrm rot="0">
            <a:off x="756000" y="3780000"/>
            <a:ext cx="6410989" cy="3468544"/>
            <a:chOff x="0" y="0"/>
            <a:chExt cx="8547985" cy="4624726"/>
          </a:xfrm>
        </p:grpSpPr>
        <p:grpSp>
          <p:nvGrpSpPr>
            <p:cNvPr name="Group 11" id="11"/>
            <p:cNvGrpSpPr/>
            <p:nvPr/>
          </p:nvGrpSpPr>
          <p:grpSpPr>
            <a:xfrm rot="0">
              <a:off x="0" y="1222629"/>
              <a:ext cx="6301374" cy="3402096"/>
              <a:chOff x="0" y="0"/>
              <a:chExt cx="1813059" cy="978866"/>
            </a:xfrm>
          </p:grpSpPr>
          <p:sp>
            <p:nvSpPr>
              <p:cNvPr name="Freeform 12" id="12"/>
              <p:cNvSpPr/>
              <p:nvPr/>
            </p:nvSpPr>
            <p:spPr>
              <a:xfrm flipH="false" flipV="false" rot="0">
                <a:off x="0" y="0"/>
                <a:ext cx="1813059" cy="978866"/>
              </a:xfrm>
              <a:custGeom>
                <a:avLst/>
                <a:gdLst/>
                <a:ahLst/>
                <a:cxnLst/>
                <a:rect r="r" b="b" t="t" l="l"/>
                <a:pathLst>
                  <a:path h="978866" w="1813059">
                    <a:moveTo>
                      <a:pt x="0" y="0"/>
                    </a:moveTo>
                    <a:lnTo>
                      <a:pt x="1813059" y="0"/>
                    </a:lnTo>
                    <a:lnTo>
                      <a:pt x="1813059" y="978866"/>
                    </a:lnTo>
                    <a:lnTo>
                      <a:pt x="0" y="978866"/>
                    </a:lnTo>
                    <a:close/>
                  </a:path>
                </a:pathLst>
              </a:custGeom>
              <a:solidFill>
                <a:srgbClr val="7FC0EF"/>
              </a:solidFill>
            </p:spPr>
          </p:sp>
          <p:sp>
            <p:nvSpPr>
              <p:cNvPr name="TextBox 13" id="13"/>
              <p:cNvSpPr txBox="true"/>
              <p:nvPr/>
            </p:nvSpPr>
            <p:spPr>
              <a:xfrm>
                <a:off x="0" y="-19050"/>
                <a:ext cx="1813059" cy="997916"/>
              </a:xfrm>
              <a:prstGeom prst="rect">
                <a:avLst/>
              </a:prstGeom>
            </p:spPr>
            <p:txBody>
              <a:bodyPr anchor="ctr" rtlCol="false" tIns="47456" lIns="47456" bIns="47456" rIns="47456"/>
              <a:lstStyle/>
              <a:p>
                <a:pPr algn="ctr">
                  <a:lnSpc>
                    <a:spcPts val="1728"/>
                  </a:lnSpc>
                </a:pPr>
              </a:p>
            </p:txBody>
          </p:sp>
        </p:grpSp>
        <p:sp>
          <p:nvSpPr>
            <p:cNvPr name="Freeform 14" id="14"/>
            <p:cNvSpPr/>
            <p:nvPr/>
          </p:nvSpPr>
          <p:spPr>
            <a:xfrm flipH="false" flipV="false" rot="0">
              <a:off x="137370" y="0"/>
              <a:ext cx="8410616" cy="4491522"/>
            </a:xfrm>
            <a:custGeom>
              <a:avLst/>
              <a:gdLst/>
              <a:ahLst/>
              <a:cxnLst/>
              <a:rect r="r" b="b" t="t" l="l"/>
              <a:pathLst>
                <a:path h="4491522" w="8410616">
                  <a:moveTo>
                    <a:pt x="0" y="0"/>
                  </a:moveTo>
                  <a:lnTo>
                    <a:pt x="8410615" y="0"/>
                  </a:lnTo>
                  <a:lnTo>
                    <a:pt x="8410615" y="4491522"/>
                  </a:lnTo>
                  <a:lnTo>
                    <a:pt x="0" y="4491522"/>
                  </a:lnTo>
                  <a:lnTo>
                    <a:pt x="0" y="0"/>
                  </a:lnTo>
                  <a:close/>
                </a:path>
              </a:pathLst>
            </a:custGeom>
            <a:blipFill>
              <a:blip r:embed="rId5"/>
              <a:stretch>
                <a:fillRect l="0" t="-2665" r="0" b="-2665"/>
              </a:stretch>
            </a:blipFill>
          </p:spPr>
        </p:sp>
        <p:sp>
          <p:nvSpPr>
            <p:cNvPr name="TextBox 15" id="15"/>
            <p:cNvSpPr txBox="true"/>
            <p:nvPr/>
          </p:nvSpPr>
          <p:spPr>
            <a:xfrm rot="0">
              <a:off x="1482082" y="398054"/>
              <a:ext cx="348770" cy="225838"/>
            </a:xfrm>
            <a:prstGeom prst="rect">
              <a:avLst/>
            </a:prstGeom>
          </p:spPr>
          <p:txBody>
            <a:bodyPr anchor="t" rtlCol="false" tIns="0" lIns="0" bIns="0" rIns="0">
              <a:spAutoFit/>
            </a:bodyPr>
            <a:lstStyle/>
            <a:p>
              <a:pPr algn="ctr">
                <a:lnSpc>
                  <a:spcPts val="1203"/>
                </a:lnSpc>
              </a:pPr>
              <a:r>
                <a:rPr lang="en-US" b="true" sz="1114" spc="10">
                  <a:solidFill>
                    <a:srgbClr val="000000"/>
                  </a:solidFill>
                  <a:latin typeface="TT Rounds Condensed Bold"/>
                  <a:ea typeface="TT Rounds Condensed Bold"/>
                  <a:cs typeface="TT Rounds Condensed Bold"/>
                  <a:sym typeface="TT Rounds Condensed Bold"/>
                </a:rPr>
                <a:t>´</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56000" y="4696972"/>
            <a:ext cx="4726030" cy="2551572"/>
            <a:chOff x="0" y="0"/>
            <a:chExt cx="1813059" cy="978866"/>
          </a:xfrm>
        </p:grpSpPr>
        <p:sp>
          <p:nvSpPr>
            <p:cNvPr name="Freeform 3" id="3"/>
            <p:cNvSpPr/>
            <p:nvPr/>
          </p:nvSpPr>
          <p:spPr>
            <a:xfrm flipH="false" flipV="false" rot="0">
              <a:off x="0" y="0"/>
              <a:ext cx="1813059" cy="978866"/>
            </a:xfrm>
            <a:custGeom>
              <a:avLst/>
              <a:gdLst/>
              <a:ahLst/>
              <a:cxnLst/>
              <a:rect r="r" b="b" t="t" l="l"/>
              <a:pathLst>
                <a:path h="978866" w="1813059">
                  <a:moveTo>
                    <a:pt x="0" y="0"/>
                  </a:moveTo>
                  <a:lnTo>
                    <a:pt x="1813059" y="0"/>
                  </a:lnTo>
                  <a:lnTo>
                    <a:pt x="1813059" y="978866"/>
                  </a:lnTo>
                  <a:lnTo>
                    <a:pt x="0" y="978866"/>
                  </a:lnTo>
                  <a:close/>
                </a:path>
              </a:pathLst>
            </a:custGeom>
            <a:solidFill>
              <a:srgbClr val="7FC0EF"/>
            </a:solidFill>
          </p:spPr>
        </p:sp>
        <p:sp>
          <p:nvSpPr>
            <p:cNvPr name="TextBox 4" id="4"/>
            <p:cNvSpPr txBox="true"/>
            <p:nvPr/>
          </p:nvSpPr>
          <p:spPr>
            <a:xfrm>
              <a:off x="0" y="-19050"/>
              <a:ext cx="1813059" cy="997916"/>
            </a:xfrm>
            <a:prstGeom prst="rect">
              <a:avLst/>
            </a:prstGeom>
          </p:spPr>
          <p:txBody>
            <a:bodyPr anchor="ctr" rtlCol="false" tIns="47456" lIns="47456" bIns="47456" rIns="47456"/>
            <a:lstStyle/>
            <a:p>
              <a:pPr algn="ctr">
                <a:lnSpc>
                  <a:spcPts val="1728"/>
                </a:lnSpc>
              </a:pPr>
            </a:p>
          </p:txBody>
        </p:sp>
      </p:grpSp>
      <p:grpSp>
        <p:nvGrpSpPr>
          <p:cNvPr name="Group 5" id="5"/>
          <p:cNvGrpSpPr/>
          <p:nvPr/>
        </p:nvGrpSpPr>
        <p:grpSpPr>
          <a:xfrm rot="0">
            <a:off x="4223974" y="316316"/>
            <a:ext cx="4726030" cy="2551572"/>
            <a:chOff x="0" y="0"/>
            <a:chExt cx="1813059" cy="978866"/>
          </a:xfrm>
        </p:grpSpPr>
        <p:sp>
          <p:nvSpPr>
            <p:cNvPr name="Freeform 6" id="6"/>
            <p:cNvSpPr/>
            <p:nvPr/>
          </p:nvSpPr>
          <p:spPr>
            <a:xfrm flipH="false" flipV="false" rot="0">
              <a:off x="0" y="0"/>
              <a:ext cx="1813059" cy="978866"/>
            </a:xfrm>
            <a:custGeom>
              <a:avLst/>
              <a:gdLst/>
              <a:ahLst/>
              <a:cxnLst/>
              <a:rect r="r" b="b" t="t" l="l"/>
              <a:pathLst>
                <a:path h="978866" w="1813059">
                  <a:moveTo>
                    <a:pt x="0" y="0"/>
                  </a:moveTo>
                  <a:lnTo>
                    <a:pt x="1813059" y="0"/>
                  </a:lnTo>
                  <a:lnTo>
                    <a:pt x="1813059" y="978866"/>
                  </a:lnTo>
                  <a:lnTo>
                    <a:pt x="0" y="978866"/>
                  </a:lnTo>
                  <a:close/>
                </a:path>
              </a:pathLst>
            </a:custGeom>
            <a:solidFill>
              <a:srgbClr val="7FC0EF"/>
            </a:solidFill>
          </p:spPr>
        </p:sp>
        <p:sp>
          <p:nvSpPr>
            <p:cNvPr name="TextBox 7" id="7"/>
            <p:cNvSpPr txBox="true"/>
            <p:nvPr/>
          </p:nvSpPr>
          <p:spPr>
            <a:xfrm>
              <a:off x="0" y="-19050"/>
              <a:ext cx="1813059" cy="997916"/>
            </a:xfrm>
            <a:prstGeom prst="rect">
              <a:avLst/>
            </a:prstGeom>
          </p:spPr>
          <p:txBody>
            <a:bodyPr anchor="ctr" rtlCol="false" tIns="47456" lIns="47456" bIns="47456" rIns="47456"/>
            <a:lstStyle/>
            <a:p>
              <a:pPr algn="ctr">
                <a:lnSpc>
                  <a:spcPts val="1728"/>
                </a:lnSpc>
              </a:pPr>
            </a:p>
          </p:txBody>
        </p:sp>
      </p:grpSp>
      <p:sp>
        <p:nvSpPr>
          <p:cNvPr name="Freeform 8" id="8"/>
          <p:cNvSpPr/>
          <p:nvPr/>
        </p:nvSpPr>
        <p:spPr>
          <a:xfrm flipH="true" flipV="false" rot="-10800000">
            <a:off x="0" y="0"/>
            <a:ext cx="3428218" cy="3091629"/>
          </a:xfrm>
          <a:custGeom>
            <a:avLst/>
            <a:gdLst/>
            <a:ahLst/>
            <a:cxnLst/>
            <a:rect r="r" b="b" t="t" l="l"/>
            <a:pathLst>
              <a:path h="3091629" w="3428218">
                <a:moveTo>
                  <a:pt x="3428218" y="0"/>
                </a:moveTo>
                <a:lnTo>
                  <a:pt x="0" y="0"/>
                </a:lnTo>
                <a:lnTo>
                  <a:pt x="0" y="3091629"/>
                </a:lnTo>
                <a:lnTo>
                  <a:pt x="3428218" y="3091629"/>
                </a:lnTo>
                <a:lnTo>
                  <a:pt x="342821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true" rot="-10800000">
            <a:off x="7234585" y="4442041"/>
            <a:ext cx="3457415" cy="3117959"/>
          </a:xfrm>
          <a:custGeom>
            <a:avLst/>
            <a:gdLst/>
            <a:ahLst/>
            <a:cxnLst/>
            <a:rect r="r" b="b" t="t" l="l"/>
            <a:pathLst>
              <a:path h="3117959" w="3457415">
                <a:moveTo>
                  <a:pt x="0" y="3117959"/>
                </a:moveTo>
                <a:lnTo>
                  <a:pt x="3457415" y="3117959"/>
                </a:lnTo>
                <a:lnTo>
                  <a:pt x="3457415" y="0"/>
                </a:lnTo>
                <a:lnTo>
                  <a:pt x="0" y="0"/>
                </a:lnTo>
                <a:lnTo>
                  <a:pt x="0" y="3117959"/>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4323576" y="397389"/>
            <a:ext cx="6118550" cy="3067954"/>
          </a:xfrm>
          <a:custGeom>
            <a:avLst/>
            <a:gdLst/>
            <a:ahLst/>
            <a:cxnLst/>
            <a:rect r="r" b="b" t="t" l="l"/>
            <a:pathLst>
              <a:path h="3067954" w="6118550">
                <a:moveTo>
                  <a:pt x="0" y="0"/>
                </a:moveTo>
                <a:lnTo>
                  <a:pt x="6118550" y="0"/>
                </a:lnTo>
                <a:lnTo>
                  <a:pt x="6118550" y="3067954"/>
                </a:lnTo>
                <a:lnTo>
                  <a:pt x="0" y="3067954"/>
                </a:lnTo>
                <a:lnTo>
                  <a:pt x="0" y="0"/>
                </a:lnTo>
                <a:close/>
              </a:path>
            </a:pathLst>
          </a:custGeom>
          <a:blipFill>
            <a:blip r:embed="rId4"/>
            <a:stretch>
              <a:fillRect l="0" t="-6090" r="0" b="-6090"/>
            </a:stretch>
          </a:blipFill>
        </p:spPr>
      </p:sp>
      <p:sp>
        <p:nvSpPr>
          <p:cNvPr name="Freeform 11" id="11"/>
          <p:cNvSpPr/>
          <p:nvPr/>
        </p:nvSpPr>
        <p:spPr>
          <a:xfrm flipH="false" flipV="false" rot="0">
            <a:off x="843358" y="3662635"/>
            <a:ext cx="6185463" cy="3468465"/>
          </a:xfrm>
          <a:custGeom>
            <a:avLst/>
            <a:gdLst/>
            <a:ahLst/>
            <a:cxnLst/>
            <a:rect r="r" b="b" t="t" l="l"/>
            <a:pathLst>
              <a:path h="3468465" w="6185463">
                <a:moveTo>
                  <a:pt x="0" y="0"/>
                </a:moveTo>
                <a:lnTo>
                  <a:pt x="6185462" y="0"/>
                </a:lnTo>
                <a:lnTo>
                  <a:pt x="6185462" y="3468465"/>
                </a:lnTo>
                <a:lnTo>
                  <a:pt x="0" y="3468465"/>
                </a:lnTo>
                <a:lnTo>
                  <a:pt x="0" y="0"/>
                </a:lnTo>
                <a:close/>
              </a:path>
            </a:pathLst>
          </a:custGeom>
          <a:blipFill>
            <a:blip r:embed="rId5"/>
            <a:stretch>
              <a:fillRect l="0" t="-156" r="0" b="-156"/>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10800000">
            <a:off x="0" y="0"/>
            <a:ext cx="3428218" cy="3091629"/>
          </a:xfrm>
          <a:custGeom>
            <a:avLst/>
            <a:gdLst/>
            <a:ahLst/>
            <a:cxnLst/>
            <a:rect r="r" b="b" t="t" l="l"/>
            <a:pathLst>
              <a:path h="3091629" w="3428218">
                <a:moveTo>
                  <a:pt x="3428218" y="0"/>
                </a:moveTo>
                <a:lnTo>
                  <a:pt x="0" y="0"/>
                </a:lnTo>
                <a:lnTo>
                  <a:pt x="0" y="3091629"/>
                </a:lnTo>
                <a:lnTo>
                  <a:pt x="3428218" y="3091629"/>
                </a:lnTo>
                <a:lnTo>
                  <a:pt x="342821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10800000">
            <a:off x="7234585" y="4442041"/>
            <a:ext cx="3457415" cy="3117959"/>
          </a:xfrm>
          <a:custGeom>
            <a:avLst/>
            <a:gdLst/>
            <a:ahLst/>
            <a:cxnLst/>
            <a:rect r="r" b="b" t="t" l="l"/>
            <a:pathLst>
              <a:path h="3117959" w="3457415">
                <a:moveTo>
                  <a:pt x="0" y="3117959"/>
                </a:moveTo>
                <a:lnTo>
                  <a:pt x="3457415" y="3117959"/>
                </a:lnTo>
                <a:lnTo>
                  <a:pt x="3457415" y="0"/>
                </a:lnTo>
                <a:lnTo>
                  <a:pt x="0" y="0"/>
                </a:lnTo>
                <a:lnTo>
                  <a:pt x="0" y="3117959"/>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3428218" y="1592102"/>
            <a:ext cx="261577" cy="169379"/>
          </a:xfrm>
          <a:prstGeom prst="rect">
            <a:avLst/>
          </a:prstGeom>
        </p:spPr>
        <p:txBody>
          <a:bodyPr anchor="t" rtlCol="false" tIns="0" lIns="0" bIns="0" rIns="0">
            <a:spAutoFit/>
          </a:bodyPr>
          <a:lstStyle/>
          <a:p>
            <a:pPr algn="ctr">
              <a:lnSpc>
                <a:spcPts val="1203"/>
              </a:lnSpc>
            </a:pPr>
            <a:r>
              <a:rPr lang="en-US" b="true" sz="1114" spc="10">
                <a:solidFill>
                  <a:srgbClr val="000000"/>
                </a:solidFill>
                <a:latin typeface="TT Rounds Condensed Bold"/>
                <a:ea typeface="TT Rounds Condensed Bold"/>
                <a:cs typeface="TT Rounds Condensed Bold"/>
                <a:sym typeface="TT Rounds Condensed Bold"/>
              </a:rPr>
              <a:t>´</a:t>
            </a:r>
          </a:p>
        </p:txBody>
      </p:sp>
      <p:grpSp>
        <p:nvGrpSpPr>
          <p:cNvPr name="Group 5" id="5"/>
          <p:cNvGrpSpPr/>
          <p:nvPr/>
        </p:nvGrpSpPr>
        <p:grpSpPr>
          <a:xfrm rot="0">
            <a:off x="4223974" y="316316"/>
            <a:ext cx="5866337" cy="3354471"/>
            <a:chOff x="0" y="0"/>
            <a:chExt cx="7821782" cy="4472628"/>
          </a:xfrm>
        </p:grpSpPr>
        <p:grpSp>
          <p:nvGrpSpPr>
            <p:cNvPr name="Group 6" id="6"/>
            <p:cNvGrpSpPr/>
            <p:nvPr/>
          </p:nvGrpSpPr>
          <p:grpSpPr>
            <a:xfrm rot="0">
              <a:off x="0" y="0"/>
              <a:ext cx="6301374" cy="3402096"/>
              <a:chOff x="0" y="0"/>
              <a:chExt cx="1813059" cy="978866"/>
            </a:xfrm>
          </p:grpSpPr>
          <p:sp>
            <p:nvSpPr>
              <p:cNvPr name="Freeform 7" id="7"/>
              <p:cNvSpPr/>
              <p:nvPr/>
            </p:nvSpPr>
            <p:spPr>
              <a:xfrm flipH="false" flipV="false" rot="0">
                <a:off x="0" y="0"/>
                <a:ext cx="1813059" cy="978866"/>
              </a:xfrm>
              <a:custGeom>
                <a:avLst/>
                <a:gdLst/>
                <a:ahLst/>
                <a:cxnLst/>
                <a:rect r="r" b="b" t="t" l="l"/>
                <a:pathLst>
                  <a:path h="978866" w="1813059">
                    <a:moveTo>
                      <a:pt x="0" y="0"/>
                    </a:moveTo>
                    <a:lnTo>
                      <a:pt x="1813059" y="0"/>
                    </a:lnTo>
                    <a:lnTo>
                      <a:pt x="1813059" y="978866"/>
                    </a:lnTo>
                    <a:lnTo>
                      <a:pt x="0" y="978866"/>
                    </a:lnTo>
                    <a:close/>
                  </a:path>
                </a:pathLst>
              </a:custGeom>
              <a:solidFill>
                <a:srgbClr val="7FC0EF"/>
              </a:solidFill>
            </p:spPr>
          </p:sp>
          <p:sp>
            <p:nvSpPr>
              <p:cNvPr name="TextBox 8" id="8"/>
              <p:cNvSpPr txBox="true"/>
              <p:nvPr/>
            </p:nvSpPr>
            <p:spPr>
              <a:xfrm>
                <a:off x="0" y="-19050"/>
                <a:ext cx="1813059" cy="997916"/>
              </a:xfrm>
              <a:prstGeom prst="rect">
                <a:avLst/>
              </a:prstGeom>
            </p:spPr>
            <p:txBody>
              <a:bodyPr anchor="ctr" rtlCol="false" tIns="47456" lIns="47456" bIns="47456" rIns="47456"/>
              <a:lstStyle/>
              <a:p>
                <a:pPr algn="ctr">
                  <a:lnSpc>
                    <a:spcPts val="1728"/>
                  </a:lnSpc>
                </a:pPr>
              </a:p>
            </p:txBody>
          </p:sp>
        </p:grpSp>
        <p:sp>
          <p:nvSpPr>
            <p:cNvPr name="TextBox 9" id="9"/>
            <p:cNvSpPr txBox="true"/>
            <p:nvPr/>
          </p:nvSpPr>
          <p:spPr>
            <a:xfrm rot="0">
              <a:off x="2158335" y="521000"/>
              <a:ext cx="348770" cy="225838"/>
            </a:xfrm>
            <a:prstGeom prst="rect">
              <a:avLst/>
            </a:prstGeom>
          </p:spPr>
          <p:txBody>
            <a:bodyPr anchor="t" rtlCol="false" tIns="0" lIns="0" bIns="0" rIns="0">
              <a:spAutoFit/>
            </a:bodyPr>
            <a:lstStyle/>
            <a:p>
              <a:pPr algn="ctr">
                <a:lnSpc>
                  <a:spcPts val="1203"/>
                </a:lnSpc>
              </a:pPr>
              <a:r>
                <a:rPr lang="en-US" b="true" sz="1114" spc="10">
                  <a:solidFill>
                    <a:srgbClr val="000000"/>
                  </a:solidFill>
                  <a:latin typeface="TT Rounds Condensed Bold"/>
                  <a:ea typeface="TT Rounds Condensed Bold"/>
                  <a:cs typeface="TT Rounds Condensed Bold"/>
                  <a:sym typeface="TT Rounds Condensed Bold"/>
                </a:rPr>
                <a:t>´</a:t>
              </a:r>
            </a:p>
          </p:txBody>
        </p:sp>
        <p:grpSp>
          <p:nvGrpSpPr>
            <p:cNvPr name="Group 10" id="10"/>
            <p:cNvGrpSpPr/>
            <p:nvPr/>
          </p:nvGrpSpPr>
          <p:grpSpPr>
            <a:xfrm rot="0">
              <a:off x="171052" y="167512"/>
              <a:ext cx="7650730" cy="4178759"/>
              <a:chOff x="0" y="0"/>
              <a:chExt cx="2159960" cy="1179750"/>
            </a:xfrm>
          </p:grpSpPr>
          <p:sp>
            <p:nvSpPr>
              <p:cNvPr name="Freeform 11" id="11"/>
              <p:cNvSpPr/>
              <p:nvPr/>
            </p:nvSpPr>
            <p:spPr>
              <a:xfrm flipH="false" flipV="false" rot="0">
                <a:off x="0" y="0"/>
                <a:ext cx="2159960" cy="1179750"/>
              </a:xfrm>
              <a:custGeom>
                <a:avLst/>
                <a:gdLst/>
                <a:ahLst/>
                <a:cxnLst/>
                <a:rect r="r" b="b" t="t" l="l"/>
                <a:pathLst>
                  <a:path h="1179750" w="2159960">
                    <a:moveTo>
                      <a:pt x="0" y="0"/>
                    </a:moveTo>
                    <a:lnTo>
                      <a:pt x="2159960" y="0"/>
                    </a:lnTo>
                    <a:lnTo>
                      <a:pt x="2159960" y="1179750"/>
                    </a:lnTo>
                    <a:lnTo>
                      <a:pt x="0" y="1179750"/>
                    </a:lnTo>
                    <a:close/>
                  </a:path>
                </a:pathLst>
              </a:custGeom>
              <a:solidFill>
                <a:srgbClr val="FFFFFF"/>
              </a:solidFill>
            </p:spPr>
          </p:sp>
          <p:sp>
            <p:nvSpPr>
              <p:cNvPr name="TextBox 12" id="12"/>
              <p:cNvSpPr txBox="true"/>
              <p:nvPr/>
            </p:nvSpPr>
            <p:spPr>
              <a:xfrm>
                <a:off x="0" y="-19050"/>
                <a:ext cx="2159960" cy="1198800"/>
              </a:xfrm>
              <a:prstGeom prst="rect">
                <a:avLst/>
              </a:prstGeom>
            </p:spPr>
            <p:txBody>
              <a:bodyPr anchor="ctr" rtlCol="false" tIns="50800" lIns="50800" bIns="50800" rIns="50800"/>
              <a:lstStyle/>
              <a:p>
                <a:pPr algn="ctr">
                  <a:lnSpc>
                    <a:spcPts val="1728"/>
                  </a:lnSpc>
                </a:pPr>
              </a:p>
            </p:txBody>
          </p:sp>
        </p:grpSp>
        <p:sp>
          <p:nvSpPr>
            <p:cNvPr name="TextBox 13" id="13"/>
            <p:cNvSpPr txBox="true"/>
            <p:nvPr/>
          </p:nvSpPr>
          <p:spPr>
            <a:xfrm rot="0">
              <a:off x="401192" y="648379"/>
              <a:ext cx="6946072" cy="826081"/>
            </a:xfrm>
            <a:prstGeom prst="rect">
              <a:avLst/>
            </a:prstGeom>
          </p:spPr>
          <p:txBody>
            <a:bodyPr anchor="t" rtlCol="false" tIns="0" lIns="0" bIns="0" rIns="0">
              <a:spAutoFit/>
            </a:bodyPr>
            <a:lstStyle/>
            <a:p>
              <a:pPr algn="l">
                <a:lnSpc>
                  <a:spcPts val="2381"/>
                </a:lnSpc>
              </a:pPr>
              <a:r>
                <a:rPr lang="en-US" sz="2205" spc="-13">
                  <a:solidFill>
                    <a:srgbClr val="000000"/>
                  </a:solidFill>
                  <a:latin typeface="TT Rounds Condensed"/>
                  <a:ea typeface="TT Rounds Condensed"/>
                  <a:cs typeface="TT Rounds Condensed"/>
                  <a:sym typeface="TT Rounds Condensed"/>
                </a:rPr>
                <a:t>¿Como podéis cuidar vuestros pies?</a:t>
              </a:r>
            </a:p>
          </p:txBody>
        </p:sp>
        <p:sp>
          <p:nvSpPr>
            <p:cNvPr name="TextBox 14" id="14"/>
            <p:cNvSpPr txBox="true"/>
            <p:nvPr/>
          </p:nvSpPr>
          <p:spPr>
            <a:xfrm rot="0">
              <a:off x="401192" y="1614903"/>
              <a:ext cx="6946072" cy="2857725"/>
            </a:xfrm>
            <a:prstGeom prst="rect">
              <a:avLst/>
            </a:prstGeom>
          </p:spPr>
          <p:txBody>
            <a:bodyPr anchor="t" rtlCol="false" tIns="0" lIns="0" bIns="0" rIns="0">
              <a:spAutoFit/>
            </a:bodyPr>
            <a:lstStyle/>
            <a:p>
              <a:pPr algn="l" marL="253985" indent="-126992" lvl="1">
                <a:lnSpc>
                  <a:spcPts val="1515"/>
                </a:lnSpc>
                <a:buFont typeface="Arial"/>
                <a:buChar char="•"/>
              </a:pPr>
              <a:r>
                <a:rPr lang="en-US" sz="1403" spc="13">
                  <a:solidFill>
                    <a:srgbClr val="000000"/>
                  </a:solidFill>
                  <a:latin typeface="TT Rounds Condensed"/>
                  <a:ea typeface="TT Rounds Condensed"/>
                  <a:cs typeface="TT Rounds Condensed"/>
                  <a:sym typeface="TT Rounds Condensed"/>
                </a:rPr>
                <a:t>Usar calzado amplio y cómodo</a:t>
              </a:r>
            </a:p>
            <a:p>
              <a:pPr algn="l" marL="253985" indent="-126992" lvl="1">
                <a:lnSpc>
                  <a:spcPts val="1515"/>
                </a:lnSpc>
                <a:buFont typeface="Arial"/>
                <a:buChar char="•"/>
              </a:pPr>
              <a:r>
                <a:rPr lang="en-US" sz="1403" spc="13">
                  <a:solidFill>
                    <a:srgbClr val="000000"/>
                  </a:solidFill>
                  <a:latin typeface="TT Rounds Condensed"/>
                  <a:ea typeface="TT Rounds Condensed"/>
                  <a:cs typeface="TT Rounds Condensed"/>
                  <a:sym typeface="TT Rounds Condensed"/>
                </a:rPr>
                <a:t>Llevar las uñas cortas, limadas y limpias</a:t>
              </a:r>
            </a:p>
            <a:p>
              <a:pPr algn="l" marL="253985" indent="-126992" lvl="1">
                <a:lnSpc>
                  <a:spcPts val="1515"/>
                </a:lnSpc>
                <a:buFont typeface="Arial"/>
                <a:buChar char="•"/>
              </a:pPr>
              <a:r>
                <a:rPr lang="en-US" sz="1403" spc="13">
                  <a:solidFill>
                    <a:srgbClr val="000000"/>
                  </a:solidFill>
                  <a:latin typeface="TT Rounds Condensed"/>
                  <a:ea typeface="TT Rounds Condensed"/>
                  <a:cs typeface="TT Rounds Condensed"/>
                  <a:sym typeface="TT Rounds Condensed"/>
                </a:rPr>
                <a:t>Secar muy bien los dedos</a:t>
              </a:r>
            </a:p>
            <a:p>
              <a:pPr algn="l" marL="253985" indent="-126992" lvl="1">
                <a:lnSpc>
                  <a:spcPts val="1515"/>
                </a:lnSpc>
                <a:buFont typeface="Arial"/>
                <a:buChar char="•"/>
              </a:pPr>
              <a:r>
                <a:rPr lang="en-US" sz="1403" spc="13">
                  <a:solidFill>
                    <a:srgbClr val="000000"/>
                  </a:solidFill>
                  <a:latin typeface="TT Rounds Condensed"/>
                  <a:ea typeface="TT Rounds Condensed"/>
                  <a:cs typeface="TT Rounds Condensed"/>
                  <a:sym typeface="TT Rounds Condensed"/>
                </a:rPr>
                <a:t>Usar crema y talco para mantener la piel suave </a:t>
              </a:r>
            </a:p>
            <a:p>
              <a:pPr algn="l" marL="253985" indent="-126992" lvl="1">
                <a:lnSpc>
                  <a:spcPts val="1515"/>
                </a:lnSpc>
                <a:buFont typeface="Arial"/>
                <a:buChar char="•"/>
              </a:pPr>
              <a:r>
                <a:rPr lang="en-US" sz="1403" spc="13">
                  <a:solidFill>
                    <a:srgbClr val="000000"/>
                  </a:solidFill>
                  <a:latin typeface="TT Rounds Condensed"/>
                  <a:ea typeface="TT Rounds Condensed"/>
                  <a:cs typeface="TT Rounds Condensed"/>
                  <a:sym typeface="TT Rounds Condensed"/>
                </a:rPr>
                <a:t>Caminar en casa con calcetines</a:t>
              </a:r>
            </a:p>
            <a:p>
              <a:pPr algn="l" marL="253985" indent="-126992" lvl="1">
                <a:lnSpc>
                  <a:spcPts val="1515"/>
                </a:lnSpc>
                <a:buFont typeface="Arial"/>
                <a:buChar char="•"/>
              </a:pPr>
              <a:r>
                <a:rPr lang="en-US" sz="1403" spc="13">
                  <a:solidFill>
                    <a:srgbClr val="000000"/>
                  </a:solidFill>
                  <a:latin typeface="TT Rounds Condensed"/>
                  <a:ea typeface="TT Rounds Condensed"/>
                  <a:cs typeface="TT Rounds Condensed"/>
                  <a:sym typeface="TT Rounds Condensed"/>
                </a:rPr>
                <a:t>No pintar ni arrancar las uñas</a:t>
              </a:r>
            </a:p>
            <a:p>
              <a:pPr algn="l" marL="253985" indent="-126992" lvl="1">
                <a:lnSpc>
                  <a:spcPts val="1515"/>
                </a:lnSpc>
              </a:pPr>
            </a:p>
            <a:p>
              <a:pPr algn="l" marL="253985" indent="-126992" lvl="1">
                <a:lnSpc>
                  <a:spcPts val="1515"/>
                </a:lnSpc>
              </a:pPr>
              <a:r>
                <a:rPr lang="en-US" sz="1403" spc="13">
                  <a:solidFill>
                    <a:srgbClr val="000000"/>
                  </a:solidFill>
                  <a:latin typeface="TT Rounds Condensed"/>
                  <a:ea typeface="TT Rounds Condensed"/>
                  <a:cs typeface="TT Rounds Condensed"/>
                  <a:sym typeface="TT Rounds Condensed"/>
                </a:rPr>
                <a:t>…. Visitar una vez al año al mejor amigo del pie, el PODÓLOGO!</a:t>
              </a:r>
            </a:p>
          </p:txBody>
        </p:sp>
        <p:sp>
          <p:nvSpPr>
            <p:cNvPr name="Freeform 15" id="15"/>
            <p:cNvSpPr/>
            <p:nvPr/>
          </p:nvSpPr>
          <p:spPr>
            <a:xfrm flipH="false" flipV="false" rot="0">
              <a:off x="6300076" y="2182570"/>
              <a:ext cx="1120334" cy="856433"/>
            </a:xfrm>
            <a:custGeom>
              <a:avLst/>
              <a:gdLst/>
              <a:ahLst/>
              <a:cxnLst/>
              <a:rect r="r" b="b" t="t" l="l"/>
              <a:pathLst>
                <a:path h="856433" w="1120334">
                  <a:moveTo>
                    <a:pt x="0" y="0"/>
                  </a:moveTo>
                  <a:lnTo>
                    <a:pt x="1120334" y="0"/>
                  </a:lnTo>
                  <a:lnTo>
                    <a:pt x="1120334" y="856433"/>
                  </a:lnTo>
                  <a:lnTo>
                    <a:pt x="0" y="856433"/>
                  </a:lnTo>
                  <a:lnTo>
                    <a:pt x="0" y="0"/>
                  </a:lnTo>
                  <a:close/>
                </a:path>
              </a:pathLst>
            </a:custGeom>
            <a:blipFill>
              <a:blip r:embed="rId4"/>
              <a:stretch>
                <a:fillRect l="0" t="0" r="0" b="0"/>
              </a:stretch>
            </a:blipFill>
          </p:spPr>
        </p:sp>
        <p:sp>
          <p:nvSpPr>
            <p:cNvPr name="Freeform 16" id="16"/>
            <p:cNvSpPr/>
            <p:nvPr/>
          </p:nvSpPr>
          <p:spPr>
            <a:xfrm flipH="false" flipV="false" rot="0">
              <a:off x="6300076" y="772342"/>
              <a:ext cx="1120334" cy="1154284"/>
            </a:xfrm>
            <a:custGeom>
              <a:avLst/>
              <a:gdLst/>
              <a:ahLst/>
              <a:cxnLst/>
              <a:rect r="r" b="b" t="t" l="l"/>
              <a:pathLst>
                <a:path h="1154284" w="1120334">
                  <a:moveTo>
                    <a:pt x="0" y="0"/>
                  </a:moveTo>
                  <a:lnTo>
                    <a:pt x="1120334" y="0"/>
                  </a:lnTo>
                  <a:lnTo>
                    <a:pt x="1120334" y="1154283"/>
                  </a:lnTo>
                  <a:lnTo>
                    <a:pt x="0" y="1154283"/>
                  </a:lnTo>
                  <a:lnTo>
                    <a:pt x="0" y="0"/>
                  </a:lnTo>
                  <a:close/>
                </a:path>
              </a:pathLst>
            </a:custGeom>
            <a:blipFill>
              <a:blip r:embed="rId5"/>
              <a:stretch>
                <a:fillRect l="0" t="0" r="0" b="0"/>
              </a:stretch>
            </a:blipFill>
          </p:spPr>
        </p:sp>
      </p:grpSp>
      <p:grpSp>
        <p:nvGrpSpPr>
          <p:cNvPr name="Group 17" id="17"/>
          <p:cNvGrpSpPr/>
          <p:nvPr/>
        </p:nvGrpSpPr>
        <p:grpSpPr>
          <a:xfrm rot="0">
            <a:off x="756000" y="3981159"/>
            <a:ext cx="5830990" cy="3267386"/>
            <a:chOff x="0" y="0"/>
            <a:chExt cx="7774653" cy="4356514"/>
          </a:xfrm>
        </p:grpSpPr>
        <p:grpSp>
          <p:nvGrpSpPr>
            <p:cNvPr name="Group 18" id="18"/>
            <p:cNvGrpSpPr/>
            <p:nvPr/>
          </p:nvGrpSpPr>
          <p:grpSpPr>
            <a:xfrm rot="0">
              <a:off x="0" y="289293"/>
              <a:ext cx="7533320" cy="4067221"/>
              <a:chOff x="0" y="0"/>
              <a:chExt cx="1813059" cy="978866"/>
            </a:xfrm>
          </p:grpSpPr>
          <p:sp>
            <p:nvSpPr>
              <p:cNvPr name="Freeform 19" id="19"/>
              <p:cNvSpPr/>
              <p:nvPr/>
            </p:nvSpPr>
            <p:spPr>
              <a:xfrm flipH="false" flipV="false" rot="0">
                <a:off x="0" y="0"/>
                <a:ext cx="1813059" cy="978866"/>
              </a:xfrm>
              <a:custGeom>
                <a:avLst/>
                <a:gdLst/>
                <a:ahLst/>
                <a:cxnLst/>
                <a:rect r="r" b="b" t="t" l="l"/>
                <a:pathLst>
                  <a:path h="978866" w="1813059">
                    <a:moveTo>
                      <a:pt x="0" y="0"/>
                    </a:moveTo>
                    <a:lnTo>
                      <a:pt x="1813059" y="0"/>
                    </a:lnTo>
                    <a:lnTo>
                      <a:pt x="1813059" y="978866"/>
                    </a:lnTo>
                    <a:lnTo>
                      <a:pt x="0" y="978866"/>
                    </a:lnTo>
                    <a:close/>
                  </a:path>
                </a:pathLst>
              </a:custGeom>
              <a:solidFill>
                <a:srgbClr val="7FC0EF"/>
              </a:solidFill>
            </p:spPr>
          </p:sp>
          <p:sp>
            <p:nvSpPr>
              <p:cNvPr name="TextBox 20" id="20"/>
              <p:cNvSpPr txBox="true"/>
              <p:nvPr/>
            </p:nvSpPr>
            <p:spPr>
              <a:xfrm>
                <a:off x="0" y="-19050"/>
                <a:ext cx="1813059" cy="997916"/>
              </a:xfrm>
              <a:prstGeom prst="rect">
                <a:avLst/>
              </a:prstGeom>
            </p:spPr>
            <p:txBody>
              <a:bodyPr anchor="ctr" rtlCol="false" tIns="47456" lIns="47456" bIns="47456" rIns="47456"/>
              <a:lstStyle/>
              <a:p>
                <a:pPr algn="ctr">
                  <a:lnSpc>
                    <a:spcPts val="1728"/>
                  </a:lnSpc>
                </a:pPr>
              </a:p>
            </p:txBody>
          </p:sp>
        </p:grpSp>
        <p:sp>
          <p:nvSpPr>
            <p:cNvPr name="TextBox 21" id="21"/>
            <p:cNvSpPr txBox="true"/>
            <p:nvPr/>
          </p:nvSpPr>
          <p:spPr>
            <a:xfrm rot="0">
              <a:off x="1613479" y="130216"/>
              <a:ext cx="652300" cy="484293"/>
            </a:xfrm>
            <a:prstGeom prst="rect">
              <a:avLst/>
            </a:prstGeom>
          </p:spPr>
          <p:txBody>
            <a:bodyPr anchor="t" rtlCol="false" tIns="0" lIns="0" bIns="0" rIns="0">
              <a:spAutoFit/>
            </a:bodyPr>
            <a:lstStyle/>
            <a:p>
              <a:pPr algn="ctr">
                <a:lnSpc>
                  <a:spcPts val="3079"/>
                </a:lnSpc>
              </a:pPr>
              <a:r>
                <a:rPr lang="en-US" sz="2199">
                  <a:solidFill>
                    <a:srgbClr val="000000"/>
                  </a:solidFill>
                  <a:latin typeface="Open Sans"/>
                  <a:ea typeface="Open Sans"/>
                  <a:cs typeface="Open Sans"/>
                  <a:sym typeface="Open Sans"/>
                </a:rPr>
                <a:t>´</a:t>
              </a:r>
            </a:p>
          </p:txBody>
        </p:sp>
        <p:grpSp>
          <p:nvGrpSpPr>
            <p:cNvPr name="Group 22" id="22"/>
            <p:cNvGrpSpPr/>
            <p:nvPr/>
          </p:nvGrpSpPr>
          <p:grpSpPr>
            <a:xfrm rot="0">
              <a:off x="203200" y="0"/>
              <a:ext cx="7571453" cy="4143606"/>
              <a:chOff x="0" y="0"/>
              <a:chExt cx="2178492" cy="1192216"/>
            </a:xfrm>
          </p:grpSpPr>
          <p:sp>
            <p:nvSpPr>
              <p:cNvPr name="Freeform 23" id="23"/>
              <p:cNvSpPr/>
              <p:nvPr/>
            </p:nvSpPr>
            <p:spPr>
              <a:xfrm flipH="false" flipV="false" rot="0">
                <a:off x="0" y="0"/>
                <a:ext cx="2178492" cy="1192216"/>
              </a:xfrm>
              <a:custGeom>
                <a:avLst/>
                <a:gdLst/>
                <a:ahLst/>
                <a:cxnLst/>
                <a:rect r="r" b="b" t="t" l="l"/>
                <a:pathLst>
                  <a:path h="1192216" w="2178492">
                    <a:moveTo>
                      <a:pt x="0" y="0"/>
                    </a:moveTo>
                    <a:lnTo>
                      <a:pt x="2178492" y="0"/>
                    </a:lnTo>
                    <a:lnTo>
                      <a:pt x="2178492" y="1192216"/>
                    </a:lnTo>
                    <a:lnTo>
                      <a:pt x="0" y="1192216"/>
                    </a:lnTo>
                    <a:close/>
                  </a:path>
                </a:pathLst>
              </a:custGeom>
              <a:solidFill>
                <a:srgbClr val="FFFFFF"/>
              </a:solidFill>
            </p:spPr>
          </p:sp>
          <p:sp>
            <p:nvSpPr>
              <p:cNvPr name="TextBox 24" id="24"/>
              <p:cNvSpPr txBox="true"/>
              <p:nvPr/>
            </p:nvSpPr>
            <p:spPr>
              <a:xfrm>
                <a:off x="0" y="-19050"/>
                <a:ext cx="2178492" cy="1211266"/>
              </a:xfrm>
              <a:prstGeom prst="rect">
                <a:avLst/>
              </a:prstGeom>
            </p:spPr>
            <p:txBody>
              <a:bodyPr anchor="ctr" rtlCol="false" tIns="47456" lIns="47456" bIns="47456" rIns="47456"/>
              <a:lstStyle/>
              <a:p>
                <a:pPr algn="ctr">
                  <a:lnSpc>
                    <a:spcPts val="1728"/>
                  </a:lnSpc>
                </a:pPr>
              </a:p>
            </p:txBody>
          </p:sp>
        </p:grpSp>
        <p:sp>
          <p:nvSpPr>
            <p:cNvPr name="TextBox 25" id="25"/>
            <p:cNvSpPr txBox="true"/>
            <p:nvPr/>
          </p:nvSpPr>
          <p:spPr>
            <a:xfrm rot="0">
              <a:off x="592268" y="373093"/>
              <a:ext cx="6477911" cy="769120"/>
            </a:xfrm>
            <a:prstGeom prst="rect">
              <a:avLst/>
            </a:prstGeom>
          </p:spPr>
          <p:txBody>
            <a:bodyPr anchor="t" rtlCol="false" tIns="0" lIns="0" bIns="0" rIns="0">
              <a:spAutoFit/>
            </a:bodyPr>
            <a:lstStyle/>
            <a:p>
              <a:pPr algn="l">
                <a:lnSpc>
                  <a:spcPts val="2221"/>
                </a:lnSpc>
              </a:pPr>
              <a:r>
                <a:rPr lang="en-US" sz="2056" spc="-12">
                  <a:solidFill>
                    <a:srgbClr val="000000"/>
                  </a:solidFill>
                  <a:latin typeface="TT Rounds Condensed"/>
                  <a:ea typeface="TT Rounds Condensed"/>
                  <a:cs typeface="TT Rounds Condensed"/>
                  <a:sym typeface="TT Rounds Condensed"/>
                </a:rPr>
                <a:t>EL PODÓLOGO</a:t>
              </a:r>
            </a:p>
          </p:txBody>
        </p:sp>
        <p:sp>
          <p:nvSpPr>
            <p:cNvPr name="TextBox 26" id="26"/>
            <p:cNvSpPr txBox="true"/>
            <p:nvPr/>
          </p:nvSpPr>
          <p:spPr>
            <a:xfrm rot="0">
              <a:off x="592268" y="1292882"/>
              <a:ext cx="3240897" cy="2645424"/>
            </a:xfrm>
            <a:prstGeom prst="rect">
              <a:avLst/>
            </a:prstGeom>
          </p:spPr>
          <p:txBody>
            <a:bodyPr anchor="t" rtlCol="false" tIns="0" lIns="0" bIns="0" rIns="0">
              <a:spAutoFit/>
            </a:bodyPr>
            <a:lstStyle/>
            <a:p>
              <a:pPr algn="l" marL="236866" indent="-118433" lvl="1">
                <a:lnSpc>
                  <a:spcPts val="1272"/>
                </a:lnSpc>
                <a:buFont typeface="Arial"/>
                <a:buChar char="•"/>
              </a:pPr>
              <a:r>
                <a:rPr lang="en-US" sz="1308" spc="12">
                  <a:solidFill>
                    <a:srgbClr val="000000"/>
                  </a:solidFill>
                  <a:latin typeface="TT Rounds Condensed"/>
                  <a:ea typeface="TT Rounds Condensed"/>
                  <a:cs typeface="TT Rounds Condensed"/>
                  <a:sym typeface="TT Rounds Condensed"/>
                </a:rPr>
                <a:t>Corta y lima las uñas</a:t>
              </a:r>
            </a:p>
            <a:p>
              <a:pPr algn="l" marL="236866" indent="-118433" lvl="1">
                <a:lnSpc>
                  <a:spcPts val="1272"/>
                </a:lnSpc>
                <a:buFont typeface="Arial"/>
                <a:buChar char="•"/>
              </a:pPr>
              <a:r>
                <a:rPr lang="en-US" sz="1308" spc="12">
                  <a:solidFill>
                    <a:srgbClr val="000000"/>
                  </a:solidFill>
                  <a:latin typeface="TT Rounds Condensed"/>
                  <a:ea typeface="TT Rounds Condensed"/>
                  <a:cs typeface="TT Rounds Condensed"/>
                  <a:sym typeface="TT Rounds Condensed"/>
                </a:rPr>
                <a:t>Cura las heridas</a:t>
              </a:r>
            </a:p>
            <a:p>
              <a:pPr algn="l" marL="236866" indent="-118433" lvl="1">
                <a:lnSpc>
                  <a:spcPts val="1272"/>
                </a:lnSpc>
                <a:buFont typeface="Arial"/>
                <a:buChar char="•"/>
              </a:pPr>
              <a:r>
                <a:rPr lang="en-US" sz="1308" spc="12">
                  <a:solidFill>
                    <a:srgbClr val="000000"/>
                  </a:solidFill>
                  <a:latin typeface="TT Rounds Condensed"/>
                  <a:ea typeface="TT Rounds Condensed"/>
                  <a:cs typeface="TT Rounds Condensed"/>
                  <a:sym typeface="TT Rounds Condensed"/>
                </a:rPr>
                <a:t>Trata las infecciones de piel y uñas</a:t>
              </a:r>
            </a:p>
            <a:p>
              <a:pPr algn="l" marL="236866" indent="-118433" lvl="1">
                <a:lnSpc>
                  <a:spcPts val="1272"/>
                </a:lnSpc>
                <a:buFont typeface="Arial"/>
                <a:buChar char="•"/>
              </a:pPr>
              <a:r>
                <a:rPr lang="en-US" sz="1308" spc="12">
                  <a:solidFill>
                    <a:srgbClr val="000000"/>
                  </a:solidFill>
                  <a:latin typeface="TT Rounds Condensed"/>
                  <a:ea typeface="TT Rounds Condensed"/>
                  <a:cs typeface="TT Rounds Condensed"/>
                  <a:sym typeface="TT Rounds Condensed"/>
                </a:rPr>
                <a:t>Vigila la fuerza y disposición de tus pies</a:t>
              </a:r>
            </a:p>
            <a:p>
              <a:pPr algn="l" marL="236866" indent="-118433" lvl="1">
                <a:lnSpc>
                  <a:spcPts val="1272"/>
                </a:lnSpc>
                <a:buFont typeface="Arial"/>
                <a:buChar char="•"/>
              </a:pPr>
              <a:r>
                <a:rPr lang="en-US" sz="1308" spc="12">
                  <a:solidFill>
                    <a:srgbClr val="000000"/>
                  </a:solidFill>
                  <a:latin typeface="TT Rounds Condensed"/>
                  <a:ea typeface="TT Rounds Condensed"/>
                  <a:cs typeface="TT Rounds Condensed"/>
                  <a:sym typeface="TT Rounds Condensed"/>
                </a:rPr>
                <a:t>Revisa tu calzado</a:t>
              </a:r>
            </a:p>
            <a:p>
              <a:pPr algn="l" marL="236866" indent="-118433" lvl="1">
                <a:lnSpc>
                  <a:spcPts val="1272"/>
                </a:lnSpc>
                <a:buFont typeface="Arial"/>
                <a:buChar char="•"/>
              </a:pPr>
              <a:r>
                <a:rPr lang="en-US" sz="1308" spc="12">
                  <a:solidFill>
                    <a:srgbClr val="000000"/>
                  </a:solidFill>
                  <a:latin typeface="TT Rounds Condensed"/>
                  <a:ea typeface="TT Rounds Condensed"/>
                  <a:cs typeface="TT Rounds Condensed"/>
                  <a:sym typeface="TT Rounds Condensed"/>
                </a:rPr>
                <a:t>Y , aunque no te hayas dado cuenta, si algo no va bien, lo soluciona. </a:t>
              </a:r>
            </a:p>
          </p:txBody>
        </p:sp>
        <p:sp>
          <p:nvSpPr>
            <p:cNvPr name="Freeform 27" id="27"/>
            <p:cNvSpPr/>
            <p:nvPr/>
          </p:nvSpPr>
          <p:spPr>
            <a:xfrm flipH="false" flipV="false" rot="0">
              <a:off x="3301974" y="335046"/>
              <a:ext cx="2765690" cy="1602971"/>
            </a:xfrm>
            <a:custGeom>
              <a:avLst/>
              <a:gdLst/>
              <a:ahLst/>
              <a:cxnLst/>
              <a:rect r="r" b="b" t="t" l="l"/>
              <a:pathLst>
                <a:path h="1602971" w="2765690">
                  <a:moveTo>
                    <a:pt x="0" y="0"/>
                  </a:moveTo>
                  <a:lnTo>
                    <a:pt x="2765690" y="0"/>
                  </a:lnTo>
                  <a:lnTo>
                    <a:pt x="2765690" y="1602972"/>
                  </a:lnTo>
                  <a:lnTo>
                    <a:pt x="0" y="1602972"/>
                  </a:lnTo>
                  <a:lnTo>
                    <a:pt x="0" y="0"/>
                  </a:lnTo>
                  <a:close/>
                </a:path>
              </a:pathLst>
            </a:custGeom>
            <a:blipFill>
              <a:blip r:embed="rId6"/>
              <a:stretch>
                <a:fillRect l="0" t="0" r="0" b="0"/>
              </a:stretch>
            </a:blipFill>
          </p:spPr>
        </p:sp>
        <p:sp>
          <p:nvSpPr>
            <p:cNvPr name="Freeform 28" id="28"/>
            <p:cNvSpPr/>
            <p:nvPr/>
          </p:nvSpPr>
          <p:spPr>
            <a:xfrm flipH="false" flipV="false" rot="0">
              <a:off x="3994207" y="2097176"/>
              <a:ext cx="3316885" cy="1700966"/>
            </a:xfrm>
            <a:custGeom>
              <a:avLst/>
              <a:gdLst/>
              <a:ahLst/>
              <a:cxnLst/>
              <a:rect r="r" b="b" t="t" l="l"/>
              <a:pathLst>
                <a:path h="1700966" w="3316885">
                  <a:moveTo>
                    <a:pt x="0" y="0"/>
                  </a:moveTo>
                  <a:lnTo>
                    <a:pt x="3316884" y="0"/>
                  </a:lnTo>
                  <a:lnTo>
                    <a:pt x="3316884" y="1700967"/>
                  </a:lnTo>
                  <a:lnTo>
                    <a:pt x="0" y="1700967"/>
                  </a:lnTo>
                  <a:lnTo>
                    <a:pt x="0" y="0"/>
                  </a:lnTo>
                  <a:close/>
                </a:path>
              </a:pathLst>
            </a:custGeom>
            <a:blipFill>
              <a:blip r:embed="rId7"/>
              <a:stretch>
                <a:fillRect l="0" t="0" r="0" b="0"/>
              </a:stretch>
            </a:blipFill>
          </p:spPr>
        </p:sp>
      </p:grpSp>
      <p:sp>
        <p:nvSpPr>
          <p:cNvPr name="Freeform 29" id="29"/>
          <p:cNvSpPr/>
          <p:nvPr/>
        </p:nvSpPr>
        <p:spPr>
          <a:xfrm flipH="false" flipV="false" rot="0">
            <a:off x="5459747" y="4302739"/>
            <a:ext cx="783618" cy="807364"/>
          </a:xfrm>
          <a:custGeom>
            <a:avLst/>
            <a:gdLst/>
            <a:ahLst/>
            <a:cxnLst/>
            <a:rect r="r" b="b" t="t" l="l"/>
            <a:pathLst>
              <a:path h="807364" w="783618">
                <a:moveTo>
                  <a:pt x="0" y="0"/>
                </a:moveTo>
                <a:lnTo>
                  <a:pt x="783618" y="0"/>
                </a:lnTo>
                <a:lnTo>
                  <a:pt x="783618" y="807364"/>
                </a:lnTo>
                <a:lnTo>
                  <a:pt x="0" y="807364"/>
                </a:lnTo>
                <a:lnTo>
                  <a:pt x="0" y="0"/>
                </a:lnTo>
                <a:close/>
              </a:path>
            </a:pathLst>
          </a:custGeom>
          <a:blipFill>
            <a:blip r:embed="rId5"/>
            <a:stretch>
              <a:fillRect l="0" t="0" r="0" b="0"/>
            </a:stretch>
          </a:blipFill>
        </p:spPr>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56000" y="4783183"/>
            <a:ext cx="6926985" cy="1864595"/>
            <a:chOff x="0" y="0"/>
            <a:chExt cx="2238878" cy="602657"/>
          </a:xfrm>
        </p:grpSpPr>
        <p:sp>
          <p:nvSpPr>
            <p:cNvPr name="Freeform 3" id="3"/>
            <p:cNvSpPr/>
            <p:nvPr/>
          </p:nvSpPr>
          <p:spPr>
            <a:xfrm flipH="false" flipV="false" rot="0">
              <a:off x="0" y="0"/>
              <a:ext cx="2238878" cy="602657"/>
            </a:xfrm>
            <a:custGeom>
              <a:avLst/>
              <a:gdLst/>
              <a:ahLst/>
              <a:cxnLst/>
              <a:rect r="r" b="b" t="t" l="l"/>
              <a:pathLst>
                <a:path h="602657" w="2238878">
                  <a:moveTo>
                    <a:pt x="0" y="0"/>
                  </a:moveTo>
                  <a:lnTo>
                    <a:pt x="2238878" y="0"/>
                  </a:lnTo>
                  <a:lnTo>
                    <a:pt x="2238878" y="602657"/>
                  </a:lnTo>
                  <a:lnTo>
                    <a:pt x="0" y="602657"/>
                  </a:lnTo>
                  <a:close/>
                </a:path>
              </a:pathLst>
            </a:custGeom>
            <a:solidFill>
              <a:srgbClr val="7FC0EF"/>
            </a:solidFill>
          </p:spPr>
        </p:sp>
        <p:sp>
          <p:nvSpPr>
            <p:cNvPr name="TextBox 4" id="4"/>
            <p:cNvSpPr txBox="true"/>
            <p:nvPr/>
          </p:nvSpPr>
          <p:spPr>
            <a:xfrm>
              <a:off x="0" y="-19050"/>
              <a:ext cx="2238878" cy="621707"/>
            </a:xfrm>
            <a:prstGeom prst="rect">
              <a:avLst/>
            </a:prstGeom>
          </p:spPr>
          <p:txBody>
            <a:bodyPr anchor="ctr" rtlCol="false" tIns="47456" lIns="47456" bIns="47456" rIns="47456"/>
            <a:lstStyle/>
            <a:p>
              <a:pPr algn="ctr">
                <a:lnSpc>
                  <a:spcPts val="1728"/>
                </a:lnSpc>
              </a:pPr>
            </a:p>
          </p:txBody>
        </p:sp>
      </p:grpSp>
      <p:sp>
        <p:nvSpPr>
          <p:cNvPr name="Freeform 5" id="5"/>
          <p:cNvSpPr/>
          <p:nvPr/>
        </p:nvSpPr>
        <p:spPr>
          <a:xfrm flipH="true" flipV="false" rot="-10800000">
            <a:off x="0" y="0"/>
            <a:ext cx="3428218" cy="3091629"/>
          </a:xfrm>
          <a:custGeom>
            <a:avLst/>
            <a:gdLst/>
            <a:ahLst/>
            <a:cxnLst/>
            <a:rect r="r" b="b" t="t" l="l"/>
            <a:pathLst>
              <a:path h="3091629" w="3428218">
                <a:moveTo>
                  <a:pt x="3428218" y="0"/>
                </a:moveTo>
                <a:lnTo>
                  <a:pt x="0" y="0"/>
                </a:lnTo>
                <a:lnTo>
                  <a:pt x="0" y="3091629"/>
                </a:lnTo>
                <a:lnTo>
                  <a:pt x="3428218" y="3091629"/>
                </a:lnTo>
                <a:lnTo>
                  <a:pt x="342821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true" rot="-10800000">
            <a:off x="7234585" y="4442041"/>
            <a:ext cx="3457415" cy="3117959"/>
          </a:xfrm>
          <a:custGeom>
            <a:avLst/>
            <a:gdLst/>
            <a:ahLst/>
            <a:cxnLst/>
            <a:rect r="r" b="b" t="t" l="l"/>
            <a:pathLst>
              <a:path h="3117959" w="3457415">
                <a:moveTo>
                  <a:pt x="0" y="3117959"/>
                </a:moveTo>
                <a:lnTo>
                  <a:pt x="3457415" y="3117959"/>
                </a:lnTo>
                <a:lnTo>
                  <a:pt x="3457415" y="0"/>
                </a:lnTo>
                <a:lnTo>
                  <a:pt x="0" y="0"/>
                </a:lnTo>
                <a:lnTo>
                  <a:pt x="0" y="3117959"/>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a:hlinkClick r:id="rId5" tooltip="https://www.youtube.com/watch?v=4bkvMJf0KEA"/>
          </p:cNvPr>
          <p:cNvSpPr/>
          <p:nvPr/>
        </p:nvSpPr>
        <p:spPr>
          <a:xfrm flipH="false" flipV="false" rot="0">
            <a:off x="866871" y="4948144"/>
            <a:ext cx="6657000" cy="1567291"/>
          </a:xfrm>
          <a:custGeom>
            <a:avLst/>
            <a:gdLst/>
            <a:ahLst/>
            <a:cxnLst/>
            <a:rect r="r" b="b" t="t" l="l"/>
            <a:pathLst>
              <a:path h="1567291" w="6657000">
                <a:moveTo>
                  <a:pt x="0" y="0"/>
                </a:moveTo>
                <a:lnTo>
                  <a:pt x="6657000" y="0"/>
                </a:lnTo>
                <a:lnTo>
                  <a:pt x="6657000" y="1567291"/>
                </a:lnTo>
                <a:lnTo>
                  <a:pt x="0" y="1567291"/>
                </a:lnTo>
                <a:lnTo>
                  <a:pt x="0" y="0"/>
                </a:lnTo>
                <a:close/>
              </a:path>
            </a:pathLst>
          </a:custGeom>
          <a:blipFill>
            <a:blip r:embed="rId4"/>
            <a:stretch>
              <a:fillRect l="0" t="0" r="0" b="-138739"/>
            </a:stretch>
          </a:blipFill>
        </p:spPr>
      </p:sp>
      <p:grpSp>
        <p:nvGrpSpPr>
          <p:cNvPr name="Group 8" id="8"/>
          <p:cNvGrpSpPr/>
          <p:nvPr/>
        </p:nvGrpSpPr>
        <p:grpSpPr>
          <a:xfrm rot="0">
            <a:off x="3297208" y="865911"/>
            <a:ext cx="6638792" cy="3576130"/>
            <a:chOff x="0" y="0"/>
            <a:chExt cx="8851723" cy="4768173"/>
          </a:xfrm>
        </p:grpSpPr>
        <p:grpSp>
          <p:nvGrpSpPr>
            <p:cNvPr name="Group 9" id="9"/>
            <p:cNvGrpSpPr/>
            <p:nvPr/>
          </p:nvGrpSpPr>
          <p:grpSpPr>
            <a:xfrm rot="0">
              <a:off x="0" y="0"/>
              <a:ext cx="6301374" cy="3402096"/>
              <a:chOff x="0" y="0"/>
              <a:chExt cx="1813059" cy="978866"/>
            </a:xfrm>
          </p:grpSpPr>
          <p:sp>
            <p:nvSpPr>
              <p:cNvPr name="Freeform 10" id="10"/>
              <p:cNvSpPr/>
              <p:nvPr/>
            </p:nvSpPr>
            <p:spPr>
              <a:xfrm flipH="false" flipV="false" rot="0">
                <a:off x="0" y="0"/>
                <a:ext cx="1813059" cy="978866"/>
              </a:xfrm>
              <a:custGeom>
                <a:avLst/>
                <a:gdLst/>
                <a:ahLst/>
                <a:cxnLst/>
                <a:rect r="r" b="b" t="t" l="l"/>
                <a:pathLst>
                  <a:path h="978866" w="1813059">
                    <a:moveTo>
                      <a:pt x="0" y="0"/>
                    </a:moveTo>
                    <a:lnTo>
                      <a:pt x="1813059" y="0"/>
                    </a:lnTo>
                    <a:lnTo>
                      <a:pt x="1813059" y="978866"/>
                    </a:lnTo>
                    <a:lnTo>
                      <a:pt x="0" y="978866"/>
                    </a:lnTo>
                    <a:close/>
                  </a:path>
                </a:pathLst>
              </a:custGeom>
              <a:solidFill>
                <a:srgbClr val="7FC0EF"/>
              </a:solidFill>
            </p:spPr>
          </p:sp>
          <p:sp>
            <p:nvSpPr>
              <p:cNvPr name="TextBox 11" id="11"/>
              <p:cNvSpPr txBox="true"/>
              <p:nvPr/>
            </p:nvSpPr>
            <p:spPr>
              <a:xfrm>
                <a:off x="0" y="-19050"/>
                <a:ext cx="1813059" cy="997916"/>
              </a:xfrm>
              <a:prstGeom prst="rect">
                <a:avLst/>
              </a:prstGeom>
            </p:spPr>
            <p:txBody>
              <a:bodyPr anchor="ctr" rtlCol="false" tIns="47456" lIns="47456" bIns="47456" rIns="47456"/>
              <a:lstStyle/>
              <a:p>
                <a:pPr algn="ctr">
                  <a:lnSpc>
                    <a:spcPts val="1728"/>
                  </a:lnSpc>
                </a:pPr>
              </a:p>
            </p:txBody>
          </p:sp>
        </p:grpSp>
        <p:grpSp>
          <p:nvGrpSpPr>
            <p:cNvPr name="Group 12" id="12"/>
            <p:cNvGrpSpPr/>
            <p:nvPr/>
          </p:nvGrpSpPr>
          <p:grpSpPr>
            <a:xfrm rot="0">
              <a:off x="174681" y="221902"/>
              <a:ext cx="8677043" cy="4546272"/>
              <a:chOff x="0" y="0"/>
              <a:chExt cx="2496597" cy="1308073"/>
            </a:xfrm>
          </p:grpSpPr>
          <p:sp>
            <p:nvSpPr>
              <p:cNvPr name="Freeform 13" id="13"/>
              <p:cNvSpPr/>
              <p:nvPr/>
            </p:nvSpPr>
            <p:spPr>
              <a:xfrm flipH="false" flipV="false" rot="0">
                <a:off x="0" y="0"/>
                <a:ext cx="2496597" cy="1308073"/>
              </a:xfrm>
              <a:custGeom>
                <a:avLst/>
                <a:gdLst/>
                <a:ahLst/>
                <a:cxnLst/>
                <a:rect r="r" b="b" t="t" l="l"/>
                <a:pathLst>
                  <a:path h="1308073" w="2496597">
                    <a:moveTo>
                      <a:pt x="0" y="0"/>
                    </a:moveTo>
                    <a:lnTo>
                      <a:pt x="2496597" y="0"/>
                    </a:lnTo>
                    <a:lnTo>
                      <a:pt x="2496597" y="1308073"/>
                    </a:lnTo>
                    <a:lnTo>
                      <a:pt x="0" y="1308073"/>
                    </a:lnTo>
                    <a:close/>
                  </a:path>
                </a:pathLst>
              </a:custGeom>
              <a:solidFill>
                <a:srgbClr val="FFFFFF"/>
              </a:solidFill>
            </p:spPr>
          </p:sp>
          <p:sp>
            <p:nvSpPr>
              <p:cNvPr name="TextBox 14" id="14"/>
              <p:cNvSpPr txBox="true"/>
              <p:nvPr/>
            </p:nvSpPr>
            <p:spPr>
              <a:xfrm>
                <a:off x="0" y="-19050"/>
                <a:ext cx="2496597" cy="1327123"/>
              </a:xfrm>
              <a:prstGeom prst="rect">
                <a:avLst/>
              </a:prstGeom>
            </p:spPr>
            <p:txBody>
              <a:bodyPr anchor="ctr" rtlCol="false" tIns="47456" lIns="47456" bIns="47456" rIns="47456"/>
              <a:lstStyle/>
              <a:p>
                <a:pPr algn="ctr">
                  <a:lnSpc>
                    <a:spcPts val="1728"/>
                  </a:lnSpc>
                </a:pPr>
              </a:p>
            </p:txBody>
          </p:sp>
        </p:grpSp>
        <p:sp>
          <p:nvSpPr>
            <p:cNvPr name="TextBox 15" id="15"/>
            <p:cNvSpPr txBox="true"/>
            <p:nvPr/>
          </p:nvSpPr>
          <p:spPr>
            <a:xfrm rot="0">
              <a:off x="500057" y="502899"/>
              <a:ext cx="7084616" cy="842938"/>
            </a:xfrm>
            <a:prstGeom prst="rect">
              <a:avLst/>
            </a:prstGeom>
          </p:spPr>
          <p:txBody>
            <a:bodyPr anchor="t" rtlCol="false" tIns="0" lIns="0" bIns="0" rIns="0">
              <a:spAutoFit/>
            </a:bodyPr>
            <a:lstStyle/>
            <a:p>
              <a:pPr algn="l">
                <a:lnSpc>
                  <a:spcPts val="2429"/>
                </a:lnSpc>
              </a:pPr>
              <a:r>
                <a:rPr lang="en-US" sz="2249" spc="-13">
                  <a:solidFill>
                    <a:srgbClr val="000000"/>
                  </a:solidFill>
                  <a:latin typeface="TT Rounds Condensed"/>
                  <a:ea typeface="TT Rounds Condensed"/>
                  <a:cs typeface="TT Rounds Condensed"/>
                  <a:sym typeface="TT Rounds Condensed"/>
                </a:rPr>
                <a:t>Ya sabéis donde ir si vuestros pies lo necesitan…</a:t>
              </a:r>
            </a:p>
          </p:txBody>
        </p:sp>
        <p:sp>
          <p:nvSpPr>
            <p:cNvPr name="TextBox 16" id="16"/>
            <p:cNvSpPr txBox="true"/>
            <p:nvPr/>
          </p:nvSpPr>
          <p:spPr>
            <a:xfrm rot="0">
              <a:off x="1071397" y="1542066"/>
              <a:ext cx="7084616" cy="3153694"/>
            </a:xfrm>
            <a:prstGeom prst="rect">
              <a:avLst/>
            </a:prstGeom>
          </p:spPr>
          <p:txBody>
            <a:bodyPr anchor="t" rtlCol="false" tIns="0" lIns="0" bIns="0" rIns="0">
              <a:spAutoFit/>
            </a:bodyPr>
            <a:lstStyle/>
            <a:p>
              <a:pPr algn="l" marL="239622" indent="-119811" lvl="1">
                <a:lnSpc>
                  <a:spcPts val="1286"/>
                </a:lnSpc>
                <a:buFont typeface="Arial"/>
                <a:buChar char="•"/>
              </a:pPr>
              <a:r>
                <a:rPr lang="en-US" sz="1324" spc="12">
                  <a:solidFill>
                    <a:srgbClr val="000000"/>
                  </a:solidFill>
                  <a:latin typeface="TT Rounds Condensed"/>
                  <a:ea typeface="TT Rounds Condensed"/>
                  <a:cs typeface="TT Rounds Condensed"/>
                  <a:sym typeface="TT Rounds Condensed"/>
                </a:rPr>
                <a:t>El PODOLOGO te espera</a:t>
              </a:r>
            </a:p>
            <a:p>
              <a:pPr algn="l" marL="333759" indent="-166880" lvl="1">
                <a:lnSpc>
                  <a:spcPts val="1792"/>
                </a:lnSpc>
              </a:pPr>
            </a:p>
            <a:p>
              <a:pPr algn="l" marL="333759" indent="-166880" lvl="1">
                <a:lnSpc>
                  <a:spcPts val="1792"/>
                </a:lnSpc>
              </a:pPr>
            </a:p>
            <a:p>
              <a:pPr algn="l" marL="333759" indent="-166880" lvl="1">
                <a:lnSpc>
                  <a:spcPts val="1792"/>
                </a:lnSpc>
              </a:pPr>
            </a:p>
            <a:p>
              <a:pPr algn="l" marL="333759" indent="-166880" lvl="1">
                <a:lnSpc>
                  <a:spcPts val="1792"/>
                </a:lnSpc>
              </a:pPr>
            </a:p>
            <a:p>
              <a:pPr algn="l" marL="333759" indent="-166880" lvl="1">
                <a:lnSpc>
                  <a:spcPts val="1792"/>
                </a:lnSpc>
              </a:pPr>
            </a:p>
            <a:p>
              <a:pPr algn="l" marL="333759" indent="-166880" lvl="1">
                <a:lnSpc>
                  <a:spcPts val="1792"/>
                </a:lnSpc>
              </a:pPr>
            </a:p>
            <a:p>
              <a:pPr algn="l" marL="333759" indent="-166880" lvl="1">
                <a:lnSpc>
                  <a:spcPts val="1792"/>
                </a:lnSpc>
              </a:pPr>
            </a:p>
            <a:p>
              <a:pPr algn="l" marL="333759" indent="-166880" lvl="1">
                <a:lnSpc>
                  <a:spcPts val="1792"/>
                </a:lnSpc>
              </a:pPr>
            </a:p>
            <a:p>
              <a:pPr algn="l" marL="333759" indent="-166880" lvl="1">
                <a:lnSpc>
                  <a:spcPts val="1792"/>
                </a:lnSpc>
                <a:buFont typeface="Arial"/>
                <a:buChar char="•"/>
              </a:pPr>
              <a:r>
                <a:rPr lang="en-US" sz="1844" spc="17">
                  <a:solidFill>
                    <a:srgbClr val="000000"/>
                  </a:solidFill>
                  <a:latin typeface="TT Rounds Condensed"/>
                  <a:ea typeface="TT Rounds Condensed"/>
                  <a:cs typeface="TT Rounds Condensed"/>
                  <a:sym typeface="TT Rounds Condensed"/>
                </a:rPr>
                <a:t>…..PIELOLI y PIELOLO  te llevaran.</a:t>
              </a:r>
            </a:p>
          </p:txBody>
        </p:sp>
        <p:sp>
          <p:nvSpPr>
            <p:cNvPr name="Freeform 17" id="17"/>
            <p:cNvSpPr/>
            <p:nvPr/>
          </p:nvSpPr>
          <p:spPr>
            <a:xfrm flipH="false" flipV="false" rot="0">
              <a:off x="4503136" y="1908451"/>
              <a:ext cx="2287327" cy="2227450"/>
            </a:xfrm>
            <a:custGeom>
              <a:avLst/>
              <a:gdLst/>
              <a:ahLst/>
              <a:cxnLst/>
              <a:rect r="r" b="b" t="t" l="l"/>
              <a:pathLst>
                <a:path h="2227450" w="2287327">
                  <a:moveTo>
                    <a:pt x="0" y="0"/>
                  </a:moveTo>
                  <a:lnTo>
                    <a:pt x="2287327" y="0"/>
                  </a:lnTo>
                  <a:lnTo>
                    <a:pt x="2287327" y="2227450"/>
                  </a:lnTo>
                  <a:lnTo>
                    <a:pt x="0" y="2227450"/>
                  </a:lnTo>
                  <a:lnTo>
                    <a:pt x="0" y="0"/>
                  </a:lnTo>
                  <a:close/>
                </a:path>
              </a:pathLst>
            </a:custGeom>
            <a:blipFill>
              <a:blip r:embed="rId6"/>
              <a:stretch>
                <a:fillRect l="0" t="0" r="0" b="0"/>
              </a:stretch>
            </a:blipFill>
          </p:spPr>
        </p:sp>
        <p:sp>
          <p:nvSpPr>
            <p:cNvPr name="Freeform 18" id="18"/>
            <p:cNvSpPr/>
            <p:nvPr/>
          </p:nvSpPr>
          <p:spPr>
            <a:xfrm flipH="false" flipV="false" rot="0">
              <a:off x="585208" y="1853606"/>
              <a:ext cx="3530346" cy="1962594"/>
            </a:xfrm>
            <a:custGeom>
              <a:avLst/>
              <a:gdLst/>
              <a:ahLst/>
              <a:cxnLst/>
              <a:rect r="r" b="b" t="t" l="l"/>
              <a:pathLst>
                <a:path h="1962594" w="3530346">
                  <a:moveTo>
                    <a:pt x="0" y="0"/>
                  </a:moveTo>
                  <a:lnTo>
                    <a:pt x="3530346" y="0"/>
                  </a:lnTo>
                  <a:lnTo>
                    <a:pt x="3530346" y="1962593"/>
                  </a:lnTo>
                  <a:lnTo>
                    <a:pt x="0" y="1962593"/>
                  </a:lnTo>
                  <a:lnTo>
                    <a:pt x="0" y="0"/>
                  </a:lnTo>
                  <a:close/>
                </a:path>
              </a:pathLst>
            </a:custGeom>
            <a:blipFill>
              <a:blip r:embed="rId7"/>
              <a:stretch>
                <a:fillRect l="0" t="0" r="0" b="0"/>
              </a:stretch>
            </a:blipFill>
          </p:spPr>
        </p:sp>
        <p:sp>
          <p:nvSpPr>
            <p:cNvPr name="Freeform 19" id="19"/>
            <p:cNvSpPr/>
            <p:nvPr/>
          </p:nvSpPr>
          <p:spPr>
            <a:xfrm flipH="false" flipV="false" rot="0">
              <a:off x="6988779" y="454703"/>
              <a:ext cx="1653423" cy="1703526"/>
            </a:xfrm>
            <a:custGeom>
              <a:avLst/>
              <a:gdLst/>
              <a:ahLst/>
              <a:cxnLst/>
              <a:rect r="r" b="b" t="t" l="l"/>
              <a:pathLst>
                <a:path h="1703526" w="1653423">
                  <a:moveTo>
                    <a:pt x="0" y="0"/>
                  </a:moveTo>
                  <a:lnTo>
                    <a:pt x="1653423" y="0"/>
                  </a:lnTo>
                  <a:lnTo>
                    <a:pt x="1653423" y="1703526"/>
                  </a:lnTo>
                  <a:lnTo>
                    <a:pt x="0" y="1703526"/>
                  </a:lnTo>
                  <a:lnTo>
                    <a:pt x="0" y="0"/>
                  </a:lnTo>
                  <a:close/>
                </a:path>
              </a:pathLst>
            </a:custGeom>
            <a:blipFill>
              <a:blip r:embed="rId8"/>
              <a:stretch>
                <a:fillRect l="0" t="0" r="0" b="0"/>
              </a:stretch>
            </a:blipFill>
          </p:spPr>
        </p:sp>
        <p:sp>
          <p:nvSpPr>
            <p:cNvPr name="TextBox 20" id="20"/>
            <p:cNvSpPr txBox="true"/>
            <p:nvPr/>
          </p:nvSpPr>
          <p:spPr>
            <a:xfrm rot="0">
              <a:off x="1927984" y="1475210"/>
              <a:ext cx="348770" cy="225838"/>
            </a:xfrm>
            <a:prstGeom prst="rect">
              <a:avLst/>
            </a:prstGeom>
          </p:spPr>
          <p:txBody>
            <a:bodyPr anchor="t" rtlCol="false" tIns="0" lIns="0" bIns="0" rIns="0">
              <a:spAutoFit/>
            </a:bodyPr>
            <a:lstStyle/>
            <a:p>
              <a:pPr algn="ctr">
                <a:lnSpc>
                  <a:spcPts val="1203"/>
                </a:lnSpc>
              </a:pPr>
              <a:r>
                <a:rPr lang="en-US" b="true" sz="1114" spc="10">
                  <a:solidFill>
                    <a:srgbClr val="000000"/>
                  </a:solidFill>
                  <a:latin typeface="TT Rounds Condensed Bold"/>
                  <a:ea typeface="TT Rounds Condensed Bold"/>
                  <a:cs typeface="TT Rounds Condensed Bold"/>
                  <a:sym typeface="TT Rounds Condensed Bold"/>
                </a:rPr>
                <a:t>´</a:t>
              </a:r>
            </a:p>
          </p:txBody>
        </p:sp>
        <p:sp>
          <p:nvSpPr>
            <p:cNvPr name="TextBox 21" id="21"/>
            <p:cNvSpPr txBox="true"/>
            <p:nvPr/>
          </p:nvSpPr>
          <p:spPr>
            <a:xfrm rot="0">
              <a:off x="5371943" y="4171353"/>
              <a:ext cx="348770" cy="225838"/>
            </a:xfrm>
            <a:prstGeom prst="rect">
              <a:avLst/>
            </a:prstGeom>
          </p:spPr>
          <p:txBody>
            <a:bodyPr anchor="t" rtlCol="false" tIns="0" lIns="0" bIns="0" rIns="0">
              <a:spAutoFit/>
            </a:bodyPr>
            <a:lstStyle/>
            <a:p>
              <a:pPr algn="ctr">
                <a:lnSpc>
                  <a:spcPts val="1203"/>
                </a:lnSpc>
              </a:pPr>
              <a:r>
                <a:rPr lang="en-US" b="true" sz="1114" spc="10">
                  <a:solidFill>
                    <a:srgbClr val="000000"/>
                  </a:solidFill>
                  <a:latin typeface="TT Rounds Condensed Bold"/>
                  <a:ea typeface="TT Rounds Condensed Bold"/>
                  <a:cs typeface="TT Rounds Condensed Bold"/>
                  <a:sym typeface="TT Rounds Condensed Bold"/>
                </a:rPr>
                <a:t>´</a:t>
              </a: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659384" y="3340049"/>
            <a:ext cx="3373232" cy="1252312"/>
          </a:xfrm>
          <a:custGeom>
            <a:avLst/>
            <a:gdLst/>
            <a:ahLst/>
            <a:cxnLst/>
            <a:rect r="r" b="b" t="t" l="l"/>
            <a:pathLst>
              <a:path h="1252312" w="3373232">
                <a:moveTo>
                  <a:pt x="0" y="0"/>
                </a:moveTo>
                <a:lnTo>
                  <a:pt x="3373232" y="0"/>
                </a:lnTo>
                <a:lnTo>
                  <a:pt x="3373232" y="1252312"/>
                </a:lnTo>
                <a:lnTo>
                  <a:pt x="0" y="1252312"/>
                </a:lnTo>
                <a:lnTo>
                  <a:pt x="0" y="0"/>
                </a:lnTo>
                <a:close/>
              </a:path>
            </a:pathLst>
          </a:custGeom>
          <a:blipFill>
            <a:blip r:embed="rId2"/>
            <a:stretch>
              <a:fillRect l="0" t="0" r="0" b="0"/>
            </a:stretch>
          </a:blipFill>
        </p:spPr>
      </p:sp>
      <p:sp>
        <p:nvSpPr>
          <p:cNvPr name="Freeform 3" id="3"/>
          <p:cNvSpPr/>
          <p:nvPr/>
        </p:nvSpPr>
        <p:spPr>
          <a:xfrm flipH="false" flipV="false" rot="-10800000">
            <a:off x="6018200" y="-225378"/>
            <a:ext cx="5101601" cy="4600716"/>
          </a:xfrm>
          <a:custGeom>
            <a:avLst/>
            <a:gdLst/>
            <a:ahLst/>
            <a:cxnLst/>
            <a:rect r="r" b="b" t="t" l="l"/>
            <a:pathLst>
              <a:path h="4600716" w="5101601">
                <a:moveTo>
                  <a:pt x="0" y="0"/>
                </a:moveTo>
                <a:lnTo>
                  <a:pt x="5101601" y="0"/>
                </a:lnTo>
                <a:lnTo>
                  <a:pt x="5101601" y="4600716"/>
                </a:lnTo>
                <a:lnTo>
                  <a:pt x="0" y="46007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81877" y="3340049"/>
            <a:ext cx="4938643" cy="4453758"/>
          </a:xfrm>
          <a:custGeom>
            <a:avLst/>
            <a:gdLst/>
            <a:ahLst/>
            <a:cxnLst/>
            <a:rect r="r" b="b" t="t" l="l"/>
            <a:pathLst>
              <a:path h="4453758" w="4938643">
                <a:moveTo>
                  <a:pt x="0" y="0"/>
                </a:moveTo>
                <a:lnTo>
                  <a:pt x="4938644" y="0"/>
                </a:lnTo>
                <a:lnTo>
                  <a:pt x="4938644" y="4453758"/>
                </a:lnTo>
                <a:lnTo>
                  <a:pt x="0" y="445375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756000" y="707617"/>
            <a:ext cx="9116253" cy="6412828"/>
          </a:xfrm>
          <a:prstGeom prst="rect">
            <a:avLst/>
          </a:prstGeom>
        </p:spPr>
        <p:txBody>
          <a:bodyPr anchor="t" rtlCol="false" tIns="0" lIns="0" bIns="0" rIns="0">
            <a:spAutoFit/>
          </a:bodyPr>
          <a:lstStyle/>
          <a:p>
            <a:pPr algn="l">
              <a:lnSpc>
                <a:spcPts val="4119"/>
              </a:lnSpc>
              <a:spcBef>
                <a:spcPct val="0"/>
              </a:spcBef>
            </a:pPr>
            <a:r>
              <a:rPr lang="en-US" b="true" sz="3999" spc="-15">
                <a:solidFill>
                  <a:srgbClr val="002664"/>
                </a:solidFill>
                <a:latin typeface="Montserrat Ultra-Bold"/>
                <a:ea typeface="Montserrat Ultra-Bold"/>
                <a:cs typeface="Montserrat Ultra-Bold"/>
                <a:sym typeface="Montserrat Ultra-Bold"/>
              </a:rPr>
              <a:t>1. PRESENTACIÓN</a:t>
            </a:r>
          </a:p>
          <a:p>
            <a:pPr algn="l">
              <a:lnSpc>
                <a:spcPts val="1571"/>
              </a:lnSpc>
              <a:spcBef>
                <a:spcPct val="0"/>
              </a:spcBef>
            </a:pPr>
          </a:p>
          <a:p>
            <a:pPr algn="l">
              <a:lnSpc>
                <a:spcPts val="1571"/>
              </a:lnSpc>
              <a:spcBef>
                <a:spcPct val="0"/>
              </a:spcBef>
            </a:pPr>
          </a:p>
          <a:p>
            <a:pPr algn="just">
              <a:lnSpc>
                <a:spcPts val="1571"/>
              </a:lnSpc>
              <a:spcBef>
                <a:spcPct val="0"/>
              </a:spcBef>
            </a:pPr>
            <a:r>
              <a:rPr lang="en-US" sz="1526" spc="-6">
                <a:solidFill>
                  <a:srgbClr val="000000"/>
                </a:solidFill>
                <a:latin typeface="Montserrat"/>
                <a:ea typeface="Montserrat"/>
                <a:cs typeface="Montserrat"/>
                <a:sym typeface="Montserrat"/>
              </a:rPr>
              <a:t>Estimado/a Señor/a:</a:t>
            </a:r>
          </a:p>
          <a:p>
            <a:pPr algn="just">
              <a:lnSpc>
                <a:spcPts val="1571"/>
              </a:lnSpc>
              <a:spcBef>
                <a:spcPct val="0"/>
              </a:spcBef>
            </a:pPr>
          </a:p>
          <a:p>
            <a:pPr algn="just">
              <a:lnSpc>
                <a:spcPts val="1571"/>
              </a:lnSpc>
              <a:spcBef>
                <a:spcPct val="0"/>
              </a:spcBef>
            </a:pPr>
            <a:r>
              <a:rPr lang="en-US" sz="1526" spc="-6">
                <a:solidFill>
                  <a:srgbClr val="000000"/>
                </a:solidFill>
                <a:latin typeface="Montserrat"/>
                <a:ea typeface="Montserrat"/>
                <a:cs typeface="Montserrat"/>
                <a:sym typeface="Montserrat"/>
              </a:rPr>
              <a:t>Por medio de la presente notificación, el Ilustre Colegio Oficial de Podología de la Comunidad Valenciana se dirige a usted como Director/a del Centro Educativo, con el propósito de presentarle el Programa de Educación Podológica Escolar (P.E.P.E.) e invitarle a participar en esta actividad dirigida a niños y niñas de las etapas de infantil y primaria. </a:t>
            </a:r>
          </a:p>
          <a:p>
            <a:pPr algn="just">
              <a:lnSpc>
                <a:spcPts val="1571"/>
              </a:lnSpc>
              <a:spcBef>
                <a:spcPct val="0"/>
              </a:spcBef>
            </a:pPr>
          </a:p>
          <a:p>
            <a:pPr algn="just">
              <a:lnSpc>
                <a:spcPts val="1571"/>
              </a:lnSpc>
              <a:spcBef>
                <a:spcPct val="0"/>
              </a:spcBef>
            </a:pPr>
            <a:r>
              <a:rPr lang="en-US" sz="1526" spc="-6">
                <a:solidFill>
                  <a:srgbClr val="000000"/>
                </a:solidFill>
                <a:latin typeface="Montserrat"/>
                <a:ea typeface="Montserrat"/>
                <a:cs typeface="Montserrat"/>
                <a:sym typeface="Montserrat"/>
              </a:rPr>
              <a:t>Esta iniciativa, dirigida por el Ilustre Colegio Oficial de Podología de la Comunidad Valenciana y presentada por uno o varios miembros colegiados del mismo, tiene como objetivo la divulgación educativa y la transmisión de conocimientos sobre el pie y su desarrollo en actividades cotidianas como calzarse, correr, realizar actividad física, entre otras, así como de promover hábitos de vida saludables para el cuidado de los pies.</a:t>
            </a:r>
          </a:p>
          <a:p>
            <a:pPr algn="just">
              <a:lnSpc>
                <a:spcPts val="1571"/>
              </a:lnSpc>
              <a:spcBef>
                <a:spcPct val="0"/>
              </a:spcBef>
            </a:pPr>
          </a:p>
          <a:p>
            <a:pPr algn="just">
              <a:lnSpc>
                <a:spcPts val="1571"/>
              </a:lnSpc>
              <a:spcBef>
                <a:spcPct val="0"/>
              </a:spcBef>
            </a:pPr>
            <a:r>
              <a:rPr lang="en-US" sz="1526" spc="-6">
                <a:solidFill>
                  <a:srgbClr val="000000"/>
                </a:solidFill>
                <a:latin typeface="Montserrat"/>
                <a:ea typeface="Montserrat"/>
                <a:cs typeface="Montserrat"/>
                <a:sym typeface="Montserrat"/>
              </a:rPr>
              <a:t>El desarrollo de esta actividad parte de unos contenidos básicos que se expondrán en forma de presentación, seguidos de un par de dinámicas sencillas, y una parte de contenidos gráficos y musicales, con el fin de hacerla accesible a todas las edades a las que se orienta.</a:t>
            </a:r>
          </a:p>
          <a:p>
            <a:pPr algn="just">
              <a:lnSpc>
                <a:spcPts val="1571"/>
              </a:lnSpc>
              <a:spcBef>
                <a:spcPct val="0"/>
              </a:spcBef>
            </a:pPr>
          </a:p>
          <a:p>
            <a:pPr algn="just">
              <a:lnSpc>
                <a:spcPts val="1571"/>
              </a:lnSpc>
              <a:spcBef>
                <a:spcPct val="0"/>
              </a:spcBef>
            </a:pPr>
            <a:r>
              <a:rPr lang="en-US" sz="1526" spc="-6">
                <a:solidFill>
                  <a:srgbClr val="000000"/>
                </a:solidFill>
                <a:latin typeface="Montserrat"/>
                <a:ea typeface="Montserrat"/>
                <a:cs typeface="Montserrat"/>
                <a:sym typeface="Montserrat"/>
              </a:rPr>
              <a:t>Para cualquier información adicional y/o aclaración sobre los contenidos y su disponibilidad, le rogamos que se ponga en contacto con nosotros a través de nuestra secretaría técnica en la sede del Ilustre Colegio Oficial de Podología de la Comunidad Valenciana, ubicada en Valencia. Esperando que esta información sea de su interés y agradeciendo de antemano su atención, se despide atentamente:</a:t>
            </a:r>
          </a:p>
          <a:p>
            <a:pPr algn="just">
              <a:lnSpc>
                <a:spcPts val="1571"/>
              </a:lnSpc>
              <a:spcBef>
                <a:spcPct val="0"/>
              </a:spcBef>
            </a:pPr>
          </a:p>
          <a:p>
            <a:pPr algn="just">
              <a:lnSpc>
                <a:spcPts val="1571"/>
              </a:lnSpc>
              <a:spcBef>
                <a:spcPct val="0"/>
              </a:spcBef>
            </a:pPr>
          </a:p>
          <a:p>
            <a:pPr algn="just">
              <a:lnSpc>
                <a:spcPts val="1571"/>
              </a:lnSpc>
              <a:spcBef>
                <a:spcPct val="0"/>
              </a:spcBef>
            </a:pPr>
            <a:r>
              <a:rPr lang="en-US" sz="1526" spc="-6">
                <a:solidFill>
                  <a:srgbClr val="000000"/>
                </a:solidFill>
                <a:latin typeface="Montserrat"/>
                <a:ea typeface="Montserrat"/>
                <a:cs typeface="Montserrat"/>
                <a:sym typeface="Montserrat"/>
              </a:rPr>
              <a:t> Junta de Gobierno del ICOPCV</a:t>
            </a:r>
          </a:p>
          <a:p>
            <a:pPr algn="just">
              <a:lnSpc>
                <a:spcPts val="1571"/>
              </a:lnSpc>
              <a:spcBef>
                <a:spcPct val="0"/>
              </a:spcBef>
            </a:pPr>
          </a:p>
          <a:p>
            <a:pPr algn="just">
              <a:lnSpc>
                <a:spcPts val="1571"/>
              </a:lnSpc>
              <a:spcBef>
                <a:spcPct val="0"/>
              </a:spcBef>
            </a:pPr>
          </a:p>
          <a:p>
            <a:pPr algn="l">
              <a:lnSpc>
                <a:spcPts val="1571"/>
              </a:lnSpc>
              <a:spcBef>
                <a:spcPct val="0"/>
              </a:spcBef>
            </a:pPr>
          </a:p>
          <a:p>
            <a:pPr algn="l">
              <a:lnSpc>
                <a:spcPts val="1571"/>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23176" y="4153480"/>
            <a:ext cx="10045648" cy="3057429"/>
          </a:xfrm>
          <a:prstGeom prst="rect">
            <a:avLst/>
          </a:prstGeom>
        </p:spPr>
        <p:txBody>
          <a:bodyPr anchor="t" rtlCol="false" tIns="0" lIns="0" bIns="0" rIns="0">
            <a:spAutoFit/>
          </a:bodyPr>
          <a:lstStyle/>
          <a:p>
            <a:pPr algn="l">
              <a:lnSpc>
                <a:spcPts val="4120"/>
              </a:lnSpc>
              <a:spcBef>
                <a:spcPct val="0"/>
              </a:spcBef>
            </a:pPr>
            <a:r>
              <a:rPr lang="en-US" b="true" sz="4000" spc="-16">
                <a:solidFill>
                  <a:srgbClr val="002664"/>
                </a:solidFill>
                <a:latin typeface="Montserrat Ultra-Bold"/>
                <a:ea typeface="Montserrat Ultra-Bold"/>
                <a:cs typeface="Montserrat Ultra-Bold"/>
                <a:sym typeface="Montserrat Ultra-Bold"/>
              </a:rPr>
              <a:t>DESCRIPCIÓN DEL PROGRAMA</a:t>
            </a:r>
          </a:p>
          <a:p>
            <a:pPr algn="l">
              <a:lnSpc>
                <a:spcPts val="1323"/>
              </a:lnSpc>
              <a:spcBef>
                <a:spcPct val="0"/>
              </a:spcBef>
            </a:pPr>
          </a:p>
          <a:p>
            <a:pPr algn="l">
              <a:lnSpc>
                <a:spcPts val="1840"/>
              </a:lnSpc>
              <a:spcBef>
                <a:spcPct val="0"/>
              </a:spcBef>
            </a:pPr>
          </a:p>
          <a:p>
            <a:pPr algn="just">
              <a:lnSpc>
                <a:spcPts val="3180"/>
              </a:lnSpc>
              <a:spcBef>
                <a:spcPct val="0"/>
              </a:spcBef>
            </a:pPr>
            <a:r>
              <a:rPr lang="en-US" sz="1786" spc="-7">
                <a:solidFill>
                  <a:srgbClr val="000000"/>
                </a:solidFill>
                <a:latin typeface="Montserrat"/>
                <a:ea typeface="Montserrat"/>
                <a:cs typeface="Montserrat"/>
                <a:sym typeface="Montserrat"/>
              </a:rPr>
              <a:t>Programa de educación sanitaria en el ámbito de la salud podológica dirigido y a niños y niñas  de edad escolar (Infantil y primaria) (de 4-9 años de edad) ,impartido por profesionales GRADUADOS/DIPLOMADOS en PODOLOGÍA o ESTUDIANTES del GRADO DE PODOLOGÍA , en los centros docentes oficiales y patrocinado por el ILUSTRE COLEGIO OFICAL DE PODOLOGÍA DE LA COMUNIDAD VALENCIANA.</a:t>
            </a:r>
          </a:p>
          <a:p>
            <a:pPr algn="just">
              <a:lnSpc>
                <a:spcPts val="1323"/>
              </a:lnSpc>
              <a:spcBef>
                <a:spcPct val="0"/>
              </a:spcBef>
            </a:pPr>
          </a:p>
        </p:txBody>
      </p:sp>
      <p:sp>
        <p:nvSpPr>
          <p:cNvPr name="Freeform 3" id="3"/>
          <p:cNvSpPr/>
          <p:nvPr/>
        </p:nvSpPr>
        <p:spPr>
          <a:xfrm flipH="false" flipV="false" rot="-10800000">
            <a:off x="6018200" y="-225378"/>
            <a:ext cx="5101601" cy="4600716"/>
          </a:xfrm>
          <a:custGeom>
            <a:avLst/>
            <a:gdLst/>
            <a:ahLst/>
            <a:cxnLst/>
            <a:rect r="r" b="b" t="t" l="l"/>
            <a:pathLst>
              <a:path h="4600716" w="5101601">
                <a:moveTo>
                  <a:pt x="0" y="0"/>
                </a:moveTo>
                <a:lnTo>
                  <a:pt x="5101601" y="0"/>
                </a:lnTo>
                <a:lnTo>
                  <a:pt x="5101601" y="4600716"/>
                </a:lnTo>
                <a:lnTo>
                  <a:pt x="0" y="46007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71265" y="717291"/>
            <a:ext cx="9749470" cy="6439743"/>
          </a:xfrm>
          <a:prstGeom prst="rect">
            <a:avLst/>
          </a:prstGeom>
        </p:spPr>
        <p:txBody>
          <a:bodyPr anchor="t" rtlCol="false" tIns="0" lIns="0" bIns="0" rIns="0">
            <a:spAutoFit/>
          </a:bodyPr>
          <a:lstStyle/>
          <a:p>
            <a:pPr algn="just">
              <a:lnSpc>
                <a:spcPts val="3997"/>
              </a:lnSpc>
              <a:spcBef>
                <a:spcPct val="0"/>
              </a:spcBef>
            </a:pPr>
            <a:r>
              <a:rPr lang="en-US" b="true" sz="3880" spc="-15">
                <a:solidFill>
                  <a:srgbClr val="002664"/>
                </a:solidFill>
                <a:latin typeface="Montserrat Bold"/>
                <a:ea typeface="Montserrat Bold"/>
                <a:cs typeface="Montserrat Bold"/>
                <a:sym typeface="Montserrat Bold"/>
              </a:rPr>
              <a:t>2. OBJETIVOS Y REQUISITOS </a:t>
            </a:r>
          </a:p>
          <a:p>
            <a:pPr algn="just">
              <a:lnSpc>
                <a:spcPts val="1536"/>
              </a:lnSpc>
              <a:spcBef>
                <a:spcPct val="0"/>
              </a:spcBef>
            </a:pPr>
          </a:p>
          <a:p>
            <a:pPr algn="just">
              <a:lnSpc>
                <a:spcPts val="2051"/>
              </a:lnSpc>
              <a:spcBef>
                <a:spcPct val="0"/>
              </a:spcBef>
            </a:pPr>
            <a:r>
              <a:rPr lang="en-US" b="true" sz="1991" spc="-7">
                <a:solidFill>
                  <a:srgbClr val="000000"/>
                </a:solidFill>
                <a:latin typeface="Montserrat Bold"/>
                <a:ea typeface="Montserrat Bold"/>
                <a:cs typeface="Montserrat Bold"/>
                <a:sym typeface="Montserrat Bold"/>
              </a:rPr>
              <a:t>Los objetivos principales del programa son:</a:t>
            </a:r>
          </a:p>
          <a:p>
            <a:pPr algn="just">
              <a:lnSpc>
                <a:spcPts val="2051"/>
              </a:lnSpc>
              <a:spcBef>
                <a:spcPct val="0"/>
              </a:spcBef>
            </a:pPr>
          </a:p>
          <a:p>
            <a:pPr algn="just">
              <a:lnSpc>
                <a:spcPts val="1536"/>
              </a:lnSpc>
              <a:spcBef>
                <a:spcPct val="0"/>
              </a:spcBef>
            </a:pPr>
          </a:p>
          <a:p>
            <a:pPr algn="just" marL="418911" indent="-209456" lvl="1">
              <a:lnSpc>
                <a:spcPts val="1998"/>
              </a:lnSpc>
              <a:buFont typeface="Arial"/>
              <a:buChar char="•"/>
            </a:pPr>
            <a:r>
              <a:rPr lang="en-US" b="true" sz="1940" spc="-7">
                <a:solidFill>
                  <a:srgbClr val="000000"/>
                </a:solidFill>
                <a:latin typeface="Montserrat Bold"/>
                <a:ea typeface="Montserrat Bold"/>
                <a:cs typeface="Montserrat Bold"/>
                <a:sym typeface="Montserrat Bold"/>
              </a:rPr>
              <a:t>Dotar</a:t>
            </a:r>
            <a:r>
              <a:rPr lang="en-US" sz="1940" spc="-7">
                <a:solidFill>
                  <a:srgbClr val="000000"/>
                </a:solidFill>
                <a:latin typeface="Montserrat"/>
                <a:ea typeface="Montserrat"/>
                <a:cs typeface="Montserrat"/>
                <a:sym typeface="Montserrat"/>
              </a:rPr>
              <a:t> a la población escolar de conocimientos básicos sobre la importancia del pie y de mantenerlo sano. </a:t>
            </a:r>
          </a:p>
          <a:p>
            <a:pPr algn="just">
              <a:lnSpc>
                <a:spcPts val="1536"/>
              </a:lnSpc>
            </a:pPr>
          </a:p>
          <a:p>
            <a:pPr algn="just" marL="418911" indent="-209456" lvl="1">
              <a:lnSpc>
                <a:spcPts val="1998"/>
              </a:lnSpc>
              <a:buFont typeface="Arial"/>
              <a:buChar char="•"/>
            </a:pPr>
            <a:r>
              <a:rPr lang="en-US" b="true" sz="1940" spc="-7">
                <a:solidFill>
                  <a:srgbClr val="000000"/>
                </a:solidFill>
                <a:latin typeface="Montserrat Bold"/>
                <a:ea typeface="Montserrat Bold"/>
                <a:cs typeface="Montserrat Bold"/>
                <a:sym typeface="Montserrat Bold"/>
              </a:rPr>
              <a:t>Concienciar</a:t>
            </a:r>
            <a:r>
              <a:rPr lang="en-US" sz="1940" spc="-7">
                <a:solidFill>
                  <a:srgbClr val="000000"/>
                </a:solidFill>
                <a:latin typeface="Montserrat"/>
                <a:ea typeface="Montserrat"/>
                <a:cs typeface="Montserrat"/>
                <a:sym typeface="Montserrat"/>
              </a:rPr>
              <a:t> de la importancia de las revisiones podológicas dentro de la prevención de patologías del pie y otras alteraciones del aparato locomotor derivadas del desarrollo.</a:t>
            </a:r>
          </a:p>
          <a:p>
            <a:pPr algn="just">
              <a:lnSpc>
                <a:spcPts val="1998"/>
              </a:lnSpc>
            </a:pPr>
          </a:p>
          <a:p>
            <a:pPr algn="just" marL="418911" indent="-209456" lvl="1">
              <a:lnSpc>
                <a:spcPts val="1998"/>
              </a:lnSpc>
              <a:buFont typeface="Arial"/>
              <a:buChar char="•"/>
            </a:pPr>
            <a:r>
              <a:rPr lang="en-US" b="true" sz="1940" spc="-7">
                <a:solidFill>
                  <a:srgbClr val="000000"/>
                </a:solidFill>
                <a:latin typeface="Montserrat Bold"/>
                <a:ea typeface="Montserrat Bold"/>
                <a:cs typeface="Montserrat Bold"/>
                <a:sym typeface="Montserrat Bold"/>
              </a:rPr>
              <a:t>Familiarizar</a:t>
            </a:r>
            <a:r>
              <a:rPr lang="en-US" sz="1940" spc="-7">
                <a:solidFill>
                  <a:srgbClr val="000000"/>
                </a:solidFill>
                <a:latin typeface="Montserrat"/>
                <a:ea typeface="Montserrat"/>
                <a:cs typeface="Montserrat"/>
                <a:sym typeface="Montserrat"/>
              </a:rPr>
              <a:t> a los niños y las niñas con la figura del podólogo y la podóloga como referente sanitario del cuidado del pie aun a pesar no estar presente en la cartera del servicio público de Salud.</a:t>
            </a:r>
          </a:p>
          <a:p>
            <a:pPr algn="just">
              <a:lnSpc>
                <a:spcPts val="1536"/>
              </a:lnSpc>
            </a:pPr>
          </a:p>
          <a:p>
            <a:pPr algn="just" marL="418911" indent="-209456" lvl="1">
              <a:lnSpc>
                <a:spcPts val="1998"/>
              </a:lnSpc>
              <a:buFont typeface="Arial"/>
              <a:buChar char="•"/>
            </a:pPr>
            <a:r>
              <a:rPr lang="en-US" b="true" sz="1940" spc="-7">
                <a:solidFill>
                  <a:srgbClr val="000000"/>
                </a:solidFill>
                <a:latin typeface="Montserrat Bold"/>
                <a:ea typeface="Montserrat Bold"/>
                <a:cs typeface="Montserrat Bold"/>
                <a:sym typeface="Montserrat Bold"/>
              </a:rPr>
              <a:t>Concienciar</a:t>
            </a:r>
            <a:r>
              <a:rPr lang="en-US" sz="1940" spc="-7">
                <a:solidFill>
                  <a:srgbClr val="000000"/>
                </a:solidFill>
                <a:latin typeface="Montserrat"/>
                <a:ea typeface="Montserrat"/>
                <a:cs typeface="Montserrat"/>
                <a:sym typeface="Montserrat"/>
              </a:rPr>
              <a:t> a los profesionales en la labor divulgativa  de la promoción de salud podológica y la figura del podólogo y la podóloga fuera del ámbito de la Clínica.</a:t>
            </a:r>
          </a:p>
          <a:p>
            <a:pPr algn="just">
              <a:lnSpc>
                <a:spcPts val="1536"/>
              </a:lnSpc>
            </a:pPr>
          </a:p>
          <a:p>
            <a:pPr algn="just" marL="418911" indent="-209456" lvl="1">
              <a:lnSpc>
                <a:spcPts val="1998"/>
              </a:lnSpc>
              <a:buFont typeface="Arial"/>
              <a:buChar char="•"/>
            </a:pPr>
            <a:r>
              <a:rPr lang="en-US" b="true" sz="1940" spc="-7">
                <a:solidFill>
                  <a:srgbClr val="000000"/>
                </a:solidFill>
                <a:latin typeface="Montserrat Bold"/>
                <a:ea typeface="Montserrat Bold"/>
                <a:cs typeface="Montserrat Bold"/>
                <a:sym typeface="Montserrat Bold"/>
              </a:rPr>
              <a:t>Integrar</a:t>
            </a:r>
            <a:r>
              <a:rPr lang="en-US" sz="1940" spc="-7">
                <a:solidFill>
                  <a:srgbClr val="000000"/>
                </a:solidFill>
                <a:latin typeface="Montserrat"/>
                <a:ea typeface="Montserrat"/>
                <a:cs typeface="Montserrat"/>
                <a:sym typeface="Montserrat"/>
              </a:rPr>
              <a:t> a los futuros podólogo y podólogas en las actividades colegiales y dotarles del protagonismo y referencia de los profesionales sanitarios y su responsabilidad en la educación sanitaria de la población.</a:t>
            </a:r>
          </a:p>
          <a:p>
            <a:pPr algn="just">
              <a:lnSpc>
                <a:spcPts val="1536"/>
              </a:lnSpc>
              <a:spcBef>
                <a:spcPct val="0"/>
              </a:spcBef>
            </a:pPr>
          </a:p>
          <a:p>
            <a:pPr algn="just">
              <a:lnSpc>
                <a:spcPts val="1536"/>
              </a:lnSpc>
              <a:spcBef>
                <a:spcPct val="0"/>
              </a:spcBef>
            </a:pPr>
          </a:p>
          <a:p>
            <a:pPr algn="just">
              <a:lnSpc>
                <a:spcPts val="1536"/>
              </a:lnSpc>
              <a:spcBef>
                <a:spcPct val="0"/>
              </a:spcBef>
            </a:pPr>
            <a:r>
              <a:rPr lang="en-US" sz="1491" spc="-5">
                <a:solidFill>
                  <a:srgbClr val="000000"/>
                </a:solidFill>
                <a:latin typeface="Montserrat"/>
                <a:ea typeface="Montserrat"/>
                <a:cs typeface="Montserrat"/>
                <a:sym typeface="Montserrat"/>
              </a:rPr>
              <a:t> </a:t>
            </a:r>
          </a:p>
          <a:p>
            <a:pPr algn="just">
              <a:lnSpc>
                <a:spcPts val="1536"/>
              </a:lnSpc>
              <a:spcBef>
                <a:spcPct val="0"/>
              </a:spcBef>
            </a:pPr>
          </a:p>
        </p:txBody>
      </p:sp>
      <p:sp>
        <p:nvSpPr>
          <p:cNvPr name="Freeform 3" id="3"/>
          <p:cNvSpPr/>
          <p:nvPr/>
        </p:nvSpPr>
        <p:spPr>
          <a:xfrm flipH="false" flipV="true" rot="-10800000">
            <a:off x="7814597" y="5262016"/>
            <a:ext cx="3605720" cy="3251704"/>
          </a:xfrm>
          <a:custGeom>
            <a:avLst/>
            <a:gdLst/>
            <a:ahLst/>
            <a:cxnLst/>
            <a:rect r="r" b="b" t="t" l="l"/>
            <a:pathLst>
              <a:path h="3251704" w="3605720">
                <a:moveTo>
                  <a:pt x="0" y="3251704"/>
                </a:moveTo>
                <a:lnTo>
                  <a:pt x="3605720" y="3251704"/>
                </a:lnTo>
                <a:lnTo>
                  <a:pt x="3605720" y="0"/>
                </a:lnTo>
                <a:lnTo>
                  <a:pt x="0" y="0"/>
                </a:lnTo>
                <a:lnTo>
                  <a:pt x="0" y="3251704"/>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08343" y="675615"/>
            <a:ext cx="9768500" cy="5756910"/>
          </a:xfrm>
          <a:prstGeom prst="rect">
            <a:avLst/>
          </a:prstGeom>
        </p:spPr>
        <p:txBody>
          <a:bodyPr anchor="t" rtlCol="false" tIns="0" lIns="0" bIns="0" rIns="0">
            <a:spAutoFit/>
          </a:bodyPr>
          <a:lstStyle/>
          <a:p>
            <a:pPr algn="just">
              <a:lnSpc>
                <a:spcPts val="1236"/>
              </a:lnSpc>
              <a:spcBef>
                <a:spcPct val="0"/>
              </a:spcBef>
            </a:pPr>
          </a:p>
          <a:p>
            <a:pPr algn="just">
              <a:lnSpc>
                <a:spcPts val="2060"/>
              </a:lnSpc>
              <a:spcBef>
                <a:spcPct val="0"/>
              </a:spcBef>
            </a:pPr>
            <a:r>
              <a:rPr lang="en-US" b="true" sz="2000" spc="-8">
                <a:solidFill>
                  <a:srgbClr val="000000"/>
                </a:solidFill>
                <a:latin typeface="Montserrat Bold"/>
                <a:ea typeface="Montserrat Bold"/>
                <a:cs typeface="Montserrat Bold"/>
                <a:sym typeface="Montserrat Bold"/>
              </a:rPr>
              <a:t>Los requisitos expuestos para aquellos aspirantes a participar en el programa de educación podológica escolar son:</a:t>
            </a:r>
          </a:p>
          <a:p>
            <a:pPr algn="just">
              <a:lnSpc>
                <a:spcPts val="1544"/>
              </a:lnSpc>
              <a:spcBef>
                <a:spcPct val="0"/>
              </a:spcBef>
            </a:pPr>
          </a:p>
          <a:p>
            <a:pPr algn="just">
              <a:lnSpc>
                <a:spcPts val="1853"/>
              </a:lnSpc>
              <a:spcBef>
                <a:spcPct val="0"/>
              </a:spcBef>
            </a:pPr>
          </a:p>
          <a:p>
            <a:pPr algn="just" marL="388617" indent="-194308" lvl="1">
              <a:lnSpc>
                <a:spcPts val="1853"/>
              </a:lnSpc>
              <a:buFont typeface="Arial"/>
              <a:buChar char="•"/>
            </a:pPr>
            <a:r>
              <a:rPr lang="en-US" b="true" sz="1799" spc="-7">
                <a:solidFill>
                  <a:srgbClr val="000000"/>
                </a:solidFill>
                <a:latin typeface="Montserrat Bold"/>
                <a:ea typeface="Montserrat Bold"/>
                <a:cs typeface="Montserrat Bold"/>
                <a:sym typeface="Montserrat Bold"/>
              </a:rPr>
              <a:t>Estar </a:t>
            </a:r>
            <a:r>
              <a:rPr lang="en-US" b="true" sz="1799" spc="-7">
                <a:solidFill>
                  <a:srgbClr val="000000"/>
                </a:solidFill>
                <a:latin typeface="Montserrat Bold"/>
                <a:ea typeface="Montserrat Bold"/>
                <a:cs typeface="Montserrat Bold"/>
                <a:sym typeface="Montserrat Bold"/>
              </a:rPr>
              <a:t>colegiado/a</a:t>
            </a:r>
            <a:r>
              <a:rPr lang="en-US" sz="1799" spc="-7">
                <a:solidFill>
                  <a:srgbClr val="000000"/>
                </a:solidFill>
                <a:latin typeface="Montserrat"/>
                <a:ea typeface="Montserrat"/>
                <a:cs typeface="Montserrat"/>
                <a:sym typeface="Montserrat"/>
              </a:rPr>
              <a:t> en Ilustre Colegio Oficial de Podología de la Comunidad Valenciana y  al corriente de pago de las cuotas y obligaciones colegiales.</a:t>
            </a:r>
          </a:p>
          <a:p>
            <a:pPr algn="just">
              <a:lnSpc>
                <a:spcPts val="1853"/>
              </a:lnSpc>
            </a:pPr>
          </a:p>
          <a:p>
            <a:pPr algn="just" marL="388617" indent="-194308" lvl="1">
              <a:lnSpc>
                <a:spcPts val="1853"/>
              </a:lnSpc>
              <a:buFont typeface="Arial"/>
              <a:buChar char="•"/>
            </a:pPr>
            <a:r>
              <a:rPr lang="en-US" b="true" sz="1799" spc="-7">
                <a:solidFill>
                  <a:srgbClr val="000000"/>
                </a:solidFill>
                <a:latin typeface="Montserrat Bold"/>
                <a:ea typeface="Montserrat Bold"/>
                <a:cs typeface="Montserrat Bold"/>
                <a:sym typeface="Montserrat Bold"/>
              </a:rPr>
              <a:t>Ser estudiante del Grado de Podología</a:t>
            </a:r>
            <a:r>
              <a:rPr lang="en-US" sz="1799" spc="-7">
                <a:solidFill>
                  <a:srgbClr val="000000"/>
                </a:solidFill>
                <a:latin typeface="Montserrat"/>
                <a:ea typeface="Montserrat"/>
                <a:cs typeface="Montserrat"/>
                <a:sym typeface="Montserrat"/>
              </a:rPr>
              <a:t> de cualquier Universidad de la Comunidad Valenciana y acreditarlo mediante el recibo de matrícula del curso vigente y además contar con la colaboración de un tutor/a podólogo/a que supervise la aplicación de la dinámica.</a:t>
            </a:r>
          </a:p>
          <a:p>
            <a:pPr algn="just">
              <a:lnSpc>
                <a:spcPts val="1853"/>
              </a:lnSpc>
            </a:pPr>
          </a:p>
          <a:p>
            <a:pPr algn="just" marL="388617" indent="-194308" lvl="1">
              <a:lnSpc>
                <a:spcPts val="1853"/>
              </a:lnSpc>
              <a:buFont typeface="Arial"/>
              <a:buChar char="•"/>
            </a:pPr>
            <a:r>
              <a:rPr lang="en-US" sz="1799" spc="-7">
                <a:solidFill>
                  <a:srgbClr val="000000"/>
                </a:solidFill>
                <a:latin typeface="Montserrat"/>
                <a:ea typeface="Montserrat"/>
                <a:cs typeface="Montserrat"/>
                <a:sym typeface="Montserrat"/>
              </a:rPr>
              <a:t> </a:t>
            </a:r>
            <a:r>
              <a:rPr lang="en-US" b="true" sz="1799" spc="-7">
                <a:solidFill>
                  <a:srgbClr val="000000"/>
                </a:solidFill>
                <a:latin typeface="Montserrat Bold"/>
                <a:ea typeface="Montserrat Bold"/>
                <a:cs typeface="Montserrat Bold"/>
                <a:sym typeface="Montserrat Bold"/>
              </a:rPr>
              <a:t>No tener antecedentes de delitos sexuales.</a:t>
            </a:r>
          </a:p>
          <a:p>
            <a:pPr algn="just">
              <a:lnSpc>
                <a:spcPts val="1853"/>
              </a:lnSpc>
            </a:pPr>
          </a:p>
          <a:p>
            <a:pPr algn="just" marL="388617" indent="-194308" lvl="1">
              <a:lnSpc>
                <a:spcPts val="1853"/>
              </a:lnSpc>
              <a:buFont typeface="Arial"/>
              <a:buChar char="•"/>
            </a:pPr>
            <a:r>
              <a:rPr lang="en-US" b="true" sz="1799" spc="-7">
                <a:solidFill>
                  <a:srgbClr val="000000"/>
                </a:solidFill>
                <a:latin typeface="Montserrat Bold"/>
                <a:ea typeface="Montserrat Bold"/>
                <a:cs typeface="Montserrat Bold"/>
                <a:sym typeface="Montserrat Bold"/>
              </a:rPr>
              <a:t>Compromiso de salvaguarda y responsabilidad</a:t>
            </a:r>
            <a:r>
              <a:rPr lang="en-US" sz="1799" spc="-7">
                <a:solidFill>
                  <a:srgbClr val="000000"/>
                </a:solidFill>
                <a:latin typeface="Montserrat"/>
                <a:ea typeface="Montserrat"/>
                <a:cs typeface="Montserrat"/>
                <a:sym typeface="Montserrat"/>
              </a:rPr>
              <a:t> de cuidado y devolución de los materiales cedidos por el Ilustre Colegio de Podología de la Comunidad Valenciana para el desarrollo de la dinámica.</a:t>
            </a:r>
          </a:p>
          <a:p>
            <a:pPr algn="just">
              <a:lnSpc>
                <a:spcPts val="1853"/>
              </a:lnSpc>
            </a:pPr>
          </a:p>
          <a:p>
            <a:pPr algn="just" marL="388617" indent="-194308" lvl="1">
              <a:lnSpc>
                <a:spcPts val="1853"/>
              </a:lnSpc>
              <a:buFont typeface="Arial"/>
              <a:buChar char="•"/>
            </a:pPr>
            <a:r>
              <a:rPr lang="en-US" b="true" sz="1799" spc="-7">
                <a:solidFill>
                  <a:srgbClr val="000000"/>
                </a:solidFill>
                <a:latin typeface="Montserrat Bold"/>
                <a:ea typeface="Montserrat Bold"/>
                <a:cs typeface="Montserrat Bold"/>
                <a:sym typeface="Montserrat Bold"/>
              </a:rPr>
              <a:t>Registro de solicitud</a:t>
            </a:r>
            <a:r>
              <a:rPr lang="en-US" sz="1799" spc="-7">
                <a:solidFill>
                  <a:srgbClr val="000000"/>
                </a:solidFill>
                <a:latin typeface="Montserrat"/>
                <a:ea typeface="Montserrat"/>
                <a:cs typeface="Montserrat"/>
                <a:sym typeface="Montserrat"/>
              </a:rPr>
              <a:t> para la participación en el programa de educación podológica escolar y compromiso de asistencia a través de la web del ICOPCV.</a:t>
            </a:r>
          </a:p>
          <a:p>
            <a:pPr algn="just">
              <a:lnSpc>
                <a:spcPts val="2519"/>
              </a:lnSpc>
            </a:pPr>
          </a:p>
          <a:p>
            <a:pPr algn="just">
              <a:lnSpc>
                <a:spcPts val="1853"/>
              </a:lnSpc>
            </a:pPr>
            <a:r>
              <a:rPr lang="en-US" sz="1799" spc="-7">
                <a:solidFill>
                  <a:srgbClr val="000000"/>
                </a:solidFill>
                <a:latin typeface="Montserrat"/>
                <a:ea typeface="Montserrat"/>
                <a:cs typeface="Montserrat"/>
                <a:sym typeface="Montserrat"/>
              </a:rPr>
              <a:t>En el caso de que la programación coincida en tiempo y lugar entre un colegiado y un estudiante se dará prioridad de elección al colegiado/a, en caso de ser dos colegiados/as,  se considerará al que se haya inscrito primero. </a:t>
            </a:r>
          </a:p>
        </p:txBody>
      </p:sp>
      <p:sp>
        <p:nvSpPr>
          <p:cNvPr name="Freeform 3" id="3"/>
          <p:cNvSpPr/>
          <p:nvPr/>
        </p:nvSpPr>
        <p:spPr>
          <a:xfrm flipH="false" flipV="true" rot="-10800000">
            <a:off x="8241173" y="5653669"/>
            <a:ext cx="3084199" cy="2781387"/>
          </a:xfrm>
          <a:custGeom>
            <a:avLst/>
            <a:gdLst/>
            <a:ahLst/>
            <a:cxnLst/>
            <a:rect r="r" b="b" t="t" l="l"/>
            <a:pathLst>
              <a:path h="2781387" w="3084199">
                <a:moveTo>
                  <a:pt x="0" y="2781386"/>
                </a:moveTo>
                <a:lnTo>
                  <a:pt x="3084198" y="2781386"/>
                </a:lnTo>
                <a:lnTo>
                  <a:pt x="3084198" y="0"/>
                </a:lnTo>
                <a:lnTo>
                  <a:pt x="0" y="0"/>
                </a:lnTo>
                <a:lnTo>
                  <a:pt x="0" y="2781386"/>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57931" y="961755"/>
            <a:ext cx="9776137" cy="4256659"/>
          </a:xfrm>
          <a:prstGeom prst="rect">
            <a:avLst/>
          </a:prstGeom>
        </p:spPr>
        <p:txBody>
          <a:bodyPr anchor="t" rtlCol="false" tIns="0" lIns="0" bIns="0" rIns="0">
            <a:spAutoFit/>
          </a:bodyPr>
          <a:lstStyle/>
          <a:p>
            <a:pPr algn="l">
              <a:lnSpc>
                <a:spcPts val="4119"/>
              </a:lnSpc>
              <a:spcBef>
                <a:spcPct val="0"/>
              </a:spcBef>
            </a:pPr>
            <a:r>
              <a:rPr lang="en-US" b="true" sz="3999" spc="-15">
                <a:solidFill>
                  <a:srgbClr val="002664"/>
                </a:solidFill>
                <a:latin typeface="Montserrat Bold"/>
                <a:ea typeface="Montserrat Bold"/>
                <a:cs typeface="Montserrat Bold"/>
                <a:sym typeface="Montserrat Bold"/>
              </a:rPr>
              <a:t>3. DESARROLLO DE LA DINÁMICA</a:t>
            </a:r>
          </a:p>
          <a:p>
            <a:pPr algn="l">
              <a:lnSpc>
                <a:spcPts val="1441"/>
              </a:lnSpc>
              <a:spcBef>
                <a:spcPct val="0"/>
              </a:spcBef>
            </a:pPr>
          </a:p>
          <a:p>
            <a:pPr algn="l">
              <a:lnSpc>
                <a:spcPts val="1441"/>
              </a:lnSpc>
              <a:spcBef>
                <a:spcPct val="0"/>
              </a:spcBef>
            </a:pPr>
          </a:p>
          <a:p>
            <a:pPr algn="l">
              <a:lnSpc>
                <a:spcPts val="1544"/>
              </a:lnSpc>
              <a:spcBef>
                <a:spcPct val="0"/>
              </a:spcBef>
            </a:pPr>
          </a:p>
          <a:p>
            <a:pPr algn="l">
              <a:lnSpc>
                <a:spcPts val="2431"/>
              </a:lnSpc>
            </a:pPr>
            <a:r>
              <a:rPr lang="en-US" sz="1899" spc="-7">
                <a:solidFill>
                  <a:srgbClr val="000000"/>
                </a:solidFill>
                <a:latin typeface="Montserrat"/>
                <a:ea typeface="Montserrat"/>
                <a:cs typeface="Montserrat"/>
                <a:sym typeface="Montserrat"/>
              </a:rPr>
              <a:t>La presentación comienza con la persona profesional vistiendo una camiseta con el logotipo del ICOPCV presentándose a la institución.</a:t>
            </a:r>
          </a:p>
          <a:p>
            <a:pPr algn="l">
              <a:lnSpc>
                <a:spcPts val="2431"/>
              </a:lnSpc>
            </a:pPr>
          </a:p>
          <a:p>
            <a:pPr algn="l">
              <a:lnSpc>
                <a:spcPts val="2431"/>
              </a:lnSpc>
            </a:pPr>
            <a:r>
              <a:rPr lang="en-US" sz="1899" spc="-7">
                <a:solidFill>
                  <a:srgbClr val="000000"/>
                </a:solidFill>
                <a:latin typeface="Montserrat"/>
                <a:ea typeface="Montserrat"/>
                <a:cs typeface="Montserrat"/>
                <a:sym typeface="Montserrat"/>
              </a:rPr>
              <a:t>-Hola soy _______________(nombre) y soy el miembro núm. __________ del ILUSTRE COLEGIO OFICIAL DE PODOLOGÍA DE LA COMUNIDAD VALENCIANA.</a:t>
            </a:r>
          </a:p>
          <a:p>
            <a:pPr algn="l">
              <a:lnSpc>
                <a:spcPts val="2431"/>
              </a:lnSpc>
            </a:pPr>
          </a:p>
          <a:p>
            <a:pPr algn="l">
              <a:lnSpc>
                <a:spcPts val="2431"/>
              </a:lnSpc>
            </a:pPr>
            <a:r>
              <a:rPr lang="en-US" sz="1899" spc="-7">
                <a:solidFill>
                  <a:srgbClr val="000000"/>
                </a:solidFill>
                <a:latin typeface="Montserrat"/>
                <a:ea typeface="Montserrat"/>
                <a:cs typeface="Montserrat"/>
                <a:sym typeface="Montserrat"/>
              </a:rPr>
              <a:t>-Los podólogos y las podóloga somos los profesionales responsables de la salud de los pies.</a:t>
            </a:r>
          </a:p>
          <a:p>
            <a:pPr algn="l">
              <a:lnSpc>
                <a:spcPts val="2431"/>
              </a:lnSpc>
            </a:pPr>
          </a:p>
          <a:p>
            <a:pPr algn="l">
              <a:lnSpc>
                <a:spcPts val="2431"/>
              </a:lnSpc>
              <a:spcBef>
                <a:spcPct val="0"/>
              </a:spcBef>
            </a:pPr>
            <a:r>
              <a:rPr lang="en-US" sz="1899" spc="-7">
                <a:solidFill>
                  <a:srgbClr val="000000"/>
                </a:solidFill>
                <a:latin typeface="Montserrat"/>
                <a:ea typeface="Montserrat"/>
                <a:cs typeface="Montserrat"/>
                <a:sym typeface="Montserrat"/>
              </a:rPr>
              <a:t>-Reparto de los panfletos PIELOLO PIELOLI</a:t>
            </a:r>
          </a:p>
          <a:p>
            <a:pPr algn="l">
              <a:lnSpc>
                <a:spcPts val="1236"/>
              </a:lnSpc>
              <a:spcBef>
                <a:spcPct val="0"/>
              </a:spcBef>
            </a:pPr>
          </a:p>
        </p:txBody>
      </p:sp>
      <p:grpSp>
        <p:nvGrpSpPr>
          <p:cNvPr name="Group 3" id="3"/>
          <p:cNvGrpSpPr/>
          <p:nvPr/>
        </p:nvGrpSpPr>
        <p:grpSpPr>
          <a:xfrm rot="0">
            <a:off x="457931" y="5218413"/>
            <a:ext cx="2210290" cy="2210290"/>
            <a:chOff x="0" y="0"/>
            <a:chExt cx="2947053" cy="2947053"/>
          </a:xfrm>
        </p:grpSpPr>
        <p:grpSp>
          <p:nvGrpSpPr>
            <p:cNvPr name="Group 4" id="4"/>
            <p:cNvGrpSpPr/>
            <p:nvPr/>
          </p:nvGrpSpPr>
          <p:grpSpPr>
            <a:xfrm rot="0">
              <a:off x="0" y="0"/>
              <a:ext cx="2947053" cy="2947053"/>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51611" y="0"/>
                    </a:moveTo>
                    <a:lnTo>
                      <a:pt x="761189" y="0"/>
                    </a:lnTo>
                    <a:cubicBezTo>
                      <a:pt x="789693" y="0"/>
                      <a:pt x="812800" y="23107"/>
                      <a:pt x="812800" y="51611"/>
                    </a:cubicBezTo>
                    <a:lnTo>
                      <a:pt x="812800" y="761189"/>
                    </a:lnTo>
                    <a:cubicBezTo>
                      <a:pt x="812800" y="789693"/>
                      <a:pt x="789693" y="812800"/>
                      <a:pt x="761189" y="812800"/>
                    </a:cubicBezTo>
                    <a:lnTo>
                      <a:pt x="51611" y="812800"/>
                    </a:lnTo>
                    <a:cubicBezTo>
                      <a:pt x="23107" y="812800"/>
                      <a:pt x="0" y="789693"/>
                      <a:pt x="0" y="761189"/>
                    </a:cubicBezTo>
                    <a:lnTo>
                      <a:pt x="0" y="51611"/>
                    </a:lnTo>
                    <a:cubicBezTo>
                      <a:pt x="0" y="23107"/>
                      <a:pt x="23107" y="0"/>
                      <a:pt x="51611" y="0"/>
                    </a:cubicBezTo>
                    <a:close/>
                  </a:path>
                </a:pathLst>
              </a:custGeom>
              <a:solidFill>
                <a:srgbClr val="385D99"/>
              </a:solidFill>
              <a:ln w="12700">
                <a:solidFill>
                  <a:srgbClr val="000000"/>
                </a:solidFill>
              </a:ln>
            </p:spPr>
          </p:sp>
        </p:grpSp>
        <p:grpSp>
          <p:nvGrpSpPr>
            <p:cNvPr name="Group 6" id="6"/>
            <p:cNvGrpSpPr/>
            <p:nvPr/>
          </p:nvGrpSpPr>
          <p:grpSpPr>
            <a:xfrm rot="0">
              <a:off x="133728" y="133728"/>
              <a:ext cx="2679596" cy="2679596"/>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56762" y="0"/>
                    </a:moveTo>
                    <a:lnTo>
                      <a:pt x="756038" y="0"/>
                    </a:lnTo>
                    <a:cubicBezTo>
                      <a:pt x="787387" y="0"/>
                      <a:pt x="812800" y="25413"/>
                      <a:pt x="812800" y="56762"/>
                    </a:cubicBezTo>
                    <a:lnTo>
                      <a:pt x="812800" y="756038"/>
                    </a:lnTo>
                    <a:cubicBezTo>
                      <a:pt x="812800" y="787387"/>
                      <a:pt x="787387" y="812800"/>
                      <a:pt x="756038" y="812800"/>
                    </a:cubicBezTo>
                    <a:lnTo>
                      <a:pt x="56762" y="812800"/>
                    </a:lnTo>
                    <a:cubicBezTo>
                      <a:pt x="25413" y="812800"/>
                      <a:pt x="0" y="787387"/>
                      <a:pt x="0" y="756038"/>
                    </a:cubicBezTo>
                    <a:lnTo>
                      <a:pt x="0" y="56762"/>
                    </a:lnTo>
                    <a:cubicBezTo>
                      <a:pt x="0" y="25413"/>
                      <a:pt x="25413" y="0"/>
                      <a:pt x="56762" y="0"/>
                    </a:cubicBezTo>
                    <a:close/>
                  </a:path>
                </a:pathLst>
              </a:custGeom>
              <a:blipFill>
                <a:blip r:embed="rId2"/>
                <a:stretch>
                  <a:fillRect l="-1367" t="0" r="-1367" b="0"/>
                </a:stretch>
              </a:blipFill>
            </p:spPr>
          </p:sp>
        </p:grpSp>
      </p:grpSp>
      <p:sp>
        <p:nvSpPr>
          <p:cNvPr name="Freeform 8" id="8"/>
          <p:cNvSpPr/>
          <p:nvPr/>
        </p:nvSpPr>
        <p:spPr>
          <a:xfrm flipH="false" flipV="true" rot="-10800000">
            <a:off x="6410787" y="3877148"/>
            <a:ext cx="4281213" cy="3860876"/>
          </a:xfrm>
          <a:custGeom>
            <a:avLst/>
            <a:gdLst/>
            <a:ahLst/>
            <a:cxnLst/>
            <a:rect r="r" b="b" t="t" l="l"/>
            <a:pathLst>
              <a:path h="3860876" w="4281213">
                <a:moveTo>
                  <a:pt x="0" y="3860876"/>
                </a:moveTo>
                <a:lnTo>
                  <a:pt x="4281213" y="3860876"/>
                </a:lnTo>
                <a:lnTo>
                  <a:pt x="4281213" y="0"/>
                </a:lnTo>
                <a:lnTo>
                  <a:pt x="0" y="0"/>
                </a:lnTo>
                <a:lnTo>
                  <a:pt x="0" y="3860876"/>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03464" y="794100"/>
            <a:ext cx="9885071" cy="3530219"/>
          </a:xfrm>
          <a:prstGeom prst="rect">
            <a:avLst/>
          </a:prstGeom>
        </p:spPr>
        <p:txBody>
          <a:bodyPr anchor="t" rtlCol="false" tIns="0" lIns="0" bIns="0" rIns="0">
            <a:spAutoFit/>
          </a:bodyPr>
          <a:lstStyle/>
          <a:p>
            <a:pPr algn="l">
              <a:lnSpc>
                <a:spcPts val="2059"/>
              </a:lnSpc>
              <a:spcBef>
                <a:spcPct val="0"/>
              </a:spcBef>
            </a:pPr>
            <a:r>
              <a:rPr lang="en-US" sz="1999" spc="-7">
                <a:solidFill>
                  <a:srgbClr val="000000"/>
                </a:solidFill>
                <a:latin typeface="Montserrat"/>
                <a:ea typeface="Montserrat"/>
                <a:cs typeface="Montserrat"/>
                <a:sym typeface="Montserrat"/>
              </a:rPr>
              <a:t>-Hoy vamos a aprender juntos cosas sobre vuestros pies.</a:t>
            </a:r>
          </a:p>
          <a:p>
            <a:pPr algn="l">
              <a:lnSpc>
                <a:spcPts val="2059"/>
              </a:lnSpc>
              <a:spcBef>
                <a:spcPct val="0"/>
              </a:spcBef>
            </a:pPr>
          </a:p>
          <a:p>
            <a:pPr algn="l">
              <a:lnSpc>
                <a:spcPts val="2059"/>
              </a:lnSpc>
              <a:spcBef>
                <a:spcPct val="0"/>
              </a:spcBef>
            </a:pPr>
            <a:r>
              <a:rPr lang="en-US" sz="1999" spc="-7">
                <a:solidFill>
                  <a:srgbClr val="000000"/>
                </a:solidFill>
                <a:latin typeface="Montserrat"/>
                <a:ea typeface="Montserrat"/>
                <a:cs typeface="Montserrat"/>
                <a:sym typeface="Montserrat"/>
              </a:rPr>
              <a:t>-PRESENTACION PPT UN PIE EN EL COLE (VERSION CASTELLANO&amp;VALENCIANO) Anexos I,II.</a:t>
            </a:r>
          </a:p>
          <a:p>
            <a:pPr algn="l">
              <a:lnSpc>
                <a:spcPts val="2059"/>
              </a:lnSpc>
              <a:spcBef>
                <a:spcPct val="0"/>
              </a:spcBef>
            </a:pPr>
            <a:r>
              <a:rPr lang="en-US" sz="1999" spc="-7">
                <a:solidFill>
                  <a:srgbClr val="000000"/>
                </a:solidFill>
                <a:latin typeface="Montserrat"/>
                <a:ea typeface="Montserrat"/>
                <a:cs typeface="Montserrat"/>
                <a:sym typeface="Montserrat"/>
              </a:rPr>
              <a:t>   </a:t>
            </a:r>
          </a:p>
          <a:p>
            <a:pPr algn="l">
              <a:lnSpc>
                <a:spcPts val="2059"/>
              </a:lnSpc>
              <a:spcBef>
                <a:spcPct val="0"/>
              </a:spcBef>
            </a:pPr>
            <a:r>
              <a:rPr lang="en-US" sz="1999" spc="-7">
                <a:solidFill>
                  <a:srgbClr val="000000"/>
                </a:solidFill>
                <a:latin typeface="Montserrat"/>
                <a:ea typeface="Montserrat"/>
                <a:cs typeface="Montserrat"/>
                <a:sym typeface="Montserrat"/>
              </a:rPr>
              <a:t>-Al término de la exposición, todos los niños y niñas se descalzan y muestran sus pies unos a otros y al presentador, exponiendo las partes.</a:t>
            </a:r>
          </a:p>
          <a:p>
            <a:pPr algn="l">
              <a:lnSpc>
                <a:spcPts val="2059"/>
              </a:lnSpc>
              <a:spcBef>
                <a:spcPct val="0"/>
              </a:spcBef>
            </a:pPr>
          </a:p>
          <a:p>
            <a:pPr algn="l">
              <a:lnSpc>
                <a:spcPts val="2059"/>
              </a:lnSpc>
              <a:spcBef>
                <a:spcPct val="0"/>
              </a:spcBef>
            </a:pPr>
            <a:r>
              <a:rPr lang="en-US" sz="1999" spc="-7">
                <a:solidFill>
                  <a:srgbClr val="000000"/>
                </a:solidFill>
                <a:latin typeface="Montserrat"/>
                <a:ea typeface="Montserrat"/>
                <a:cs typeface="Montserrat"/>
                <a:sym typeface="Montserrat"/>
              </a:rPr>
              <a:t>-Presentación del video de dibujos animados </a:t>
            </a:r>
            <a:r>
              <a:rPr lang="en-US" b="true" sz="1999" spc="-7" u="sng">
                <a:solidFill>
                  <a:srgbClr val="7FC0EF"/>
                </a:solidFill>
                <a:latin typeface="Montserrat Bold"/>
                <a:ea typeface="Montserrat Bold"/>
                <a:cs typeface="Montserrat Bold"/>
                <a:sym typeface="Montserrat Bold"/>
                <a:hlinkClick r:id="rId2" tooltip="https://youtu.be/SvoRGGlkWac"/>
              </a:rPr>
              <a:t>MI AMIGO EL PODOLOG</a:t>
            </a:r>
            <a:r>
              <a:rPr lang="en-US" b="true" sz="1999" spc="-7" u="sng">
                <a:solidFill>
                  <a:srgbClr val="7FC0EF"/>
                </a:solidFill>
                <a:latin typeface="Montserrat Bold"/>
                <a:ea typeface="Montserrat Bold"/>
                <a:cs typeface="Montserrat Bold"/>
                <a:sym typeface="Montserrat Bold"/>
              </a:rPr>
              <a:t>O</a:t>
            </a:r>
          </a:p>
          <a:p>
            <a:pPr algn="l">
              <a:lnSpc>
                <a:spcPts val="1544"/>
              </a:lnSpc>
              <a:spcBef>
                <a:spcPct val="0"/>
              </a:spcBef>
            </a:pPr>
          </a:p>
          <a:p>
            <a:pPr algn="ctr">
              <a:lnSpc>
                <a:spcPts val="1544"/>
              </a:lnSpc>
              <a:spcBef>
                <a:spcPct val="0"/>
              </a:spcBef>
            </a:pPr>
          </a:p>
          <a:p>
            <a:pPr algn="ctr">
              <a:lnSpc>
                <a:spcPts val="1544"/>
              </a:lnSpc>
              <a:spcBef>
                <a:spcPct val="0"/>
              </a:spcBef>
            </a:pPr>
          </a:p>
          <a:p>
            <a:pPr algn="l">
              <a:lnSpc>
                <a:spcPts val="1544"/>
              </a:lnSpc>
              <a:spcBef>
                <a:spcPct val="0"/>
              </a:spcBef>
            </a:pPr>
            <a:r>
              <a:rPr lang="en-US" sz="1499" spc="-5">
                <a:solidFill>
                  <a:srgbClr val="000000"/>
                </a:solidFill>
                <a:latin typeface="Montserrat"/>
                <a:ea typeface="Montserrat"/>
                <a:cs typeface="Montserrat"/>
                <a:sym typeface="Montserrat"/>
              </a:rPr>
              <a:t>Mi amigo el podólogo by ICOPCV</a:t>
            </a:r>
          </a:p>
          <a:p>
            <a:pPr algn="l">
              <a:lnSpc>
                <a:spcPts val="1236"/>
              </a:lnSpc>
              <a:spcBef>
                <a:spcPct val="0"/>
              </a:spcBef>
            </a:pPr>
          </a:p>
          <a:p>
            <a:pPr algn="l">
              <a:lnSpc>
                <a:spcPts val="1236"/>
              </a:lnSpc>
              <a:spcBef>
                <a:spcPct val="0"/>
              </a:spcBef>
            </a:pPr>
          </a:p>
          <a:p>
            <a:pPr algn="l">
              <a:lnSpc>
                <a:spcPts val="1236"/>
              </a:lnSpc>
              <a:spcBef>
                <a:spcPct val="0"/>
              </a:spcBef>
            </a:pPr>
          </a:p>
        </p:txBody>
      </p:sp>
      <p:sp>
        <p:nvSpPr>
          <p:cNvPr name="Freeform 3" id="3"/>
          <p:cNvSpPr/>
          <p:nvPr/>
        </p:nvSpPr>
        <p:spPr>
          <a:xfrm flipH="false" flipV="true" rot="-10800000">
            <a:off x="6410787" y="3877148"/>
            <a:ext cx="4281213" cy="3860876"/>
          </a:xfrm>
          <a:custGeom>
            <a:avLst/>
            <a:gdLst/>
            <a:ahLst/>
            <a:cxnLst/>
            <a:rect r="r" b="b" t="t" l="l"/>
            <a:pathLst>
              <a:path h="3860876" w="4281213">
                <a:moveTo>
                  <a:pt x="0" y="3860876"/>
                </a:moveTo>
                <a:lnTo>
                  <a:pt x="4281213" y="3860876"/>
                </a:lnTo>
                <a:lnTo>
                  <a:pt x="4281213" y="0"/>
                </a:lnTo>
                <a:lnTo>
                  <a:pt x="0" y="0"/>
                </a:lnTo>
                <a:lnTo>
                  <a:pt x="0" y="3860876"/>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403464" y="4343313"/>
            <a:ext cx="5054146" cy="2928546"/>
            <a:chOff x="0" y="0"/>
            <a:chExt cx="6738861" cy="3904728"/>
          </a:xfrm>
        </p:grpSpPr>
        <p:grpSp>
          <p:nvGrpSpPr>
            <p:cNvPr name="Group 5" id="5"/>
            <p:cNvGrpSpPr/>
            <p:nvPr/>
          </p:nvGrpSpPr>
          <p:grpSpPr>
            <a:xfrm rot="0">
              <a:off x="0" y="0"/>
              <a:ext cx="6738861" cy="3904728"/>
              <a:chOff x="0" y="0"/>
              <a:chExt cx="1596907" cy="925303"/>
            </a:xfrm>
          </p:grpSpPr>
          <p:sp>
            <p:nvSpPr>
              <p:cNvPr name="Freeform 6" id="6"/>
              <p:cNvSpPr/>
              <p:nvPr/>
            </p:nvSpPr>
            <p:spPr>
              <a:xfrm flipH="false" flipV="false" rot="0">
                <a:off x="0" y="0"/>
                <a:ext cx="1596907" cy="925303"/>
              </a:xfrm>
              <a:custGeom>
                <a:avLst/>
                <a:gdLst/>
                <a:ahLst/>
                <a:cxnLst/>
                <a:rect r="r" b="b" t="t" l="l"/>
                <a:pathLst>
                  <a:path h="925303" w="1596907">
                    <a:moveTo>
                      <a:pt x="64285" y="0"/>
                    </a:moveTo>
                    <a:lnTo>
                      <a:pt x="1532622" y="0"/>
                    </a:lnTo>
                    <a:cubicBezTo>
                      <a:pt x="1549671" y="0"/>
                      <a:pt x="1566023" y="6773"/>
                      <a:pt x="1578079" y="18829"/>
                    </a:cubicBezTo>
                    <a:cubicBezTo>
                      <a:pt x="1590134" y="30885"/>
                      <a:pt x="1596907" y="47236"/>
                      <a:pt x="1596907" y="64285"/>
                    </a:cubicBezTo>
                    <a:lnTo>
                      <a:pt x="1596907" y="861018"/>
                    </a:lnTo>
                    <a:cubicBezTo>
                      <a:pt x="1596907" y="896522"/>
                      <a:pt x="1568126" y="925303"/>
                      <a:pt x="1532622" y="925303"/>
                    </a:cubicBezTo>
                    <a:lnTo>
                      <a:pt x="64285" y="925303"/>
                    </a:lnTo>
                    <a:cubicBezTo>
                      <a:pt x="28781" y="925303"/>
                      <a:pt x="0" y="896522"/>
                      <a:pt x="0" y="861018"/>
                    </a:cubicBezTo>
                    <a:lnTo>
                      <a:pt x="0" y="64285"/>
                    </a:lnTo>
                    <a:cubicBezTo>
                      <a:pt x="0" y="28781"/>
                      <a:pt x="28781" y="0"/>
                      <a:pt x="64285" y="0"/>
                    </a:cubicBezTo>
                    <a:close/>
                  </a:path>
                </a:pathLst>
              </a:custGeom>
              <a:solidFill>
                <a:srgbClr val="385D99"/>
              </a:solidFill>
            </p:spPr>
          </p:sp>
          <p:sp>
            <p:nvSpPr>
              <p:cNvPr name="TextBox 7" id="7"/>
              <p:cNvSpPr txBox="true"/>
              <p:nvPr/>
            </p:nvSpPr>
            <p:spPr>
              <a:xfrm>
                <a:off x="0" y="-28575"/>
                <a:ext cx="1596907" cy="953878"/>
              </a:xfrm>
              <a:prstGeom prst="rect">
                <a:avLst/>
              </a:prstGeom>
            </p:spPr>
            <p:txBody>
              <a:bodyPr anchor="ctr" rtlCol="false" tIns="50800" lIns="50800" bIns="50800" rIns="50800"/>
              <a:lstStyle/>
              <a:p>
                <a:pPr algn="ctr">
                  <a:lnSpc>
                    <a:spcPts val="1960"/>
                  </a:lnSpc>
                  <a:spcBef>
                    <a:spcPct val="0"/>
                  </a:spcBef>
                </a:pPr>
              </a:p>
            </p:txBody>
          </p:sp>
        </p:grpSp>
        <p:sp>
          <p:nvSpPr>
            <p:cNvPr name="Freeform 8" id="8"/>
            <p:cNvSpPr/>
            <p:nvPr/>
          </p:nvSpPr>
          <p:spPr>
            <a:xfrm flipH="false" flipV="false" rot="0">
              <a:off x="366219" y="245613"/>
              <a:ext cx="6015903" cy="3369405"/>
            </a:xfrm>
            <a:custGeom>
              <a:avLst/>
              <a:gdLst/>
              <a:ahLst/>
              <a:cxnLst/>
              <a:rect r="r" b="b" t="t" l="l"/>
              <a:pathLst>
                <a:path h="3369405" w="6015903">
                  <a:moveTo>
                    <a:pt x="0" y="0"/>
                  </a:moveTo>
                  <a:lnTo>
                    <a:pt x="6015903" y="0"/>
                  </a:lnTo>
                  <a:lnTo>
                    <a:pt x="6015903" y="3369405"/>
                  </a:lnTo>
                  <a:lnTo>
                    <a:pt x="0" y="3369405"/>
                  </a:lnTo>
                  <a:lnTo>
                    <a:pt x="0" y="0"/>
                  </a:lnTo>
                  <a:close/>
                </a:path>
              </a:pathLst>
            </a:custGeom>
            <a:blipFill>
              <a:blip r:embed="rId5"/>
              <a:stretch>
                <a:fillRect l="-7681" t="-22993" r="-42096" b="-27431"/>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56000" y="867935"/>
            <a:ext cx="9012193" cy="6186356"/>
          </a:xfrm>
          <a:prstGeom prst="rect">
            <a:avLst/>
          </a:prstGeom>
        </p:spPr>
        <p:txBody>
          <a:bodyPr anchor="t" rtlCol="false" tIns="0" lIns="0" bIns="0" rIns="0">
            <a:spAutoFit/>
          </a:bodyPr>
          <a:lstStyle/>
          <a:p>
            <a:pPr algn="l">
              <a:lnSpc>
                <a:spcPts val="2016"/>
              </a:lnSpc>
              <a:spcBef>
                <a:spcPct val="0"/>
              </a:spcBef>
            </a:pPr>
            <a:r>
              <a:rPr lang="en-US" sz="1957" spc="-7">
                <a:solidFill>
                  <a:srgbClr val="000000"/>
                </a:solidFill>
                <a:latin typeface="Montserrat"/>
                <a:ea typeface="Montserrat"/>
                <a:cs typeface="Montserrat"/>
                <a:sym typeface="Montserrat"/>
              </a:rPr>
              <a:t>-Desarrollo de la dinámica para toma de pedigrafias a cada niño y niña con papel autocopiativo o pedigrafo.</a:t>
            </a: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r>
              <a:rPr lang="en-US" sz="1174" spc="-4">
                <a:solidFill>
                  <a:srgbClr val="000000"/>
                </a:solidFill>
                <a:latin typeface="Montserrat"/>
                <a:ea typeface="Montserrat"/>
                <a:cs typeface="Montserrat"/>
                <a:sym typeface="Montserrat"/>
              </a:rPr>
              <a:t>     </a:t>
            </a: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a:p>
            <a:pPr algn="ctr">
              <a:lnSpc>
                <a:spcPts val="1209"/>
              </a:lnSpc>
              <a:spcBef>
                <a:spcPct val="0"/>
              </a:spcBef>
            </a:pPr>
          </a:p>
        </p:txBody>
      </p:sp>
      <p:grpSp>
        <p:nvGrpSpPr>
          <p:cNvPr name="Group 3" id="3"/>
          <p:cNvGrpSpPr/>
          <p:nvPr/>
        </p:nvGrpSpPr>
        <p:grpSpPr>
          <a:xfrm rot="0">
            <a:off x="978239" y="1610488"/>
            <a:ext cx="3811229" cy="5481597"/>
            <a:chOff x="0" y="0"/>
            <a:chExt cx="1395504" cy="2007120"/>
          </a:xfrm>
        </p:grpSpPr>
        <p:sp>
          <p:nvSpPr>
            <p:cNvPr name="Freeform 4" id="4"/>
            <p:cNvSpPr/>
            <p:nvPr/>
          </p:nvSpPr>
          <p:spPr>
            <a:xfrm flipH="false" flipV="false" rot="0">
              <a:off x="0" y="0"/>
              <a:ext cx="1395504" cy="2007120"/>
            </a:xfrm>
            <a:custGeom>
              <a:avLst/>
              <a:gdLst/>
              <a:ahLst/>
              <a:cxnLst/>
              <a:rect r="r" b="b" t="t" l="l"/>
              <a:pathLst>
                <a:path h="2007120" w="1395504">
                  <a:moveTo>
                    <a:pt x="75160" y="0"/>
                  </a:moveTo>
                  <a:lnTo>
                    <a:pt x="1320344" y="0"/>
                  </a:lnTo>
                  <a:cubicBezTo>
                    <a:pt x="1361854" y="0"/>
                    <a:pt x="1395504" y="33650"/>
                    <a:pt x="1395504" y="75160"/>
                  </a:cubicBezTo>
                  <a:lnTo>
                    <a:pt x="1395504" y="1931960"/>
                  </a:lnTo>
                  <a:cubicBezTo>
                    <a:pt x="1395504" y="1973469"/>
                    <a:pt x="1361854" y="2007120"/>
                    <a:pt x="1320344" y="2007120"/>
                  </a:cubicBezTo>
                  <a:lnTo>
                    <a:pt x="75160" y="2007120"/>
                  </a:lnTo>
                  <a:cubicBezTo>
                    <a:pt x="33650" y="2007120"/>
                    <a:pt x="0" y="1973469"/>
                    <a:pt x="0" y="1931960"/>
                  </a:cubicBezTo>
                  <a:lnTo>
                    <a:pt x="0" y="75160"/>
                  </a:lnTo>
                  <a:cubicBezTo>
                    <a:pt x="0" y="33650"/>
                    <a:pt x="33650" y="0"/>
                    <a:pt x="75160" y="0"/>
                  </a:cubicBezTo>
                  <a:close/>
                </a:path>
              </a:pathLst>
            </a:custGeom>
            <a:solidFill>
              <a:srgbClr val="385D99"/>
            </a:solidFill>
          </p:spPr>
        </p:sp>
        <p:sp>
          <p:nvSpPr>
            <p:cNvPr name="TextBox 5" id="5"/>
            <p:cNvSpPr txBox="true"/>
            <p:nvPr/>
          </p:nvSpPr>
          <p:spPr>
            <a:xfrm>
              <a:off x="0" y="-19050"/>
              <a:ext cx="1395504" cy="2026170"/>
            </a:xfrm>
            <a:prstGeom prst="rect">
              <a:avLst/>
            </a:prstGeom>
          </p:spPr>
          <p:txBody>
            <a:bodyPr anchor="ctr" rtlCol="false" tIns="50800" lIns="50800" bIns="50800" rIns="50800"/>
            <a:lstStyle/>
            <a:p>
              <a:pPr algn="ctr">
                <a:lnSpc>
                  <a:spcPts val="1728"/>
                </a:lnSpc>
              </a:pPr>
            </a:p>
          </p:txBody>
        </p:sp>
      </p:grpSp>
      <p:sp>
        <p:nvSpPr>
          <p:cNvPr name="Freeform 6" id="6"/>
          <p:cNvSpPr/>
          <p:nvPr/>
        </p:nvSpPr>
        <p:spPr>
          <a:xfrm flipH="false" flipV="false" rot="0">
            <a:off x="1088690" y="1804049"/>
            <a:ext cx="3591464" cy="5065855"/>
          </a:xfrm>
          <a:custGeom>
            <a:avLst/>
            <a:gdLst/>
            <a:ahLst/>
            <a:cxnLst/>
            <a:rect r="r" b="b" t="t" l="l"/>
            <a:pathLst>
              <a:path h="5065855" w="3591464">
                <a:moveTo>
                  <a:pt x="0" y="0"/>
                </a:moveTo>
                <a:lnTo>
                  <a:pt x="3591464" y="0"/>
                </a:lnTo>
                <a:lnTo>
                  <a:pt x="3591464" y="5065854"/>
                </a:lnTo>
                <a:lnTo>
                  <a:pt x="0" y="5065854"/>
                </a:lnTo>
                <a:lnTo>
                  <a:pt x="0" y="0"/>
                </a:lnTo>
                <a:close/>
              </a:path>
            </a:pathLst>
          </a:custGeom>
          <a:blipFill>
            <a:blip r:embed="rId2"/>
            <a:stretch>
              <a:fillRect l="0" t="0" r="0" b="0"/>
            </a:stretch>
          </a:blipFill>
        </p:spPr>
      </p:sp>
      <p:grpSp>
        <p:nvGrpSpPr>
          <p:cNvPr name="Group 7" id="7"/>
          <p:cNvGrpSpPr/>
          <p:nvPr/>
        </p:nvGrpSpPr>
        <p:grpSpPr>
          <a:xfrm rot="0">
            <a:off x="5956964" y="1610488"/>
            <a:ext cx="3811229" cy="5481597"/>
            <a:chOff x="0" y="0"/>
            <a:chExt cx="1395504" cy="2007120"/>
          </a:xfrm>
        </p:grpSpPr>
        <p:sp>
          <p:nvSpPr>
            <p:cNvPr name="Freeform 8" id="8"/>
            <p:cNvSpPr/>
            <p:nvPr/>
          </p:nvSpPr>
          <p:spPr>
            <a:xfrm flipH="false" flipV="false" rot="0">
              <a:off x="0" y="0"/>
              <a:ext cx="1395504" cy="2007120"/>
            </a:xfrm>
            <a:custGeom>
              <a:avLst/>
              <a:gdLst/>
              <a:ahLst/>
              <a:cxnLst/>
              <a:rect r="r" b="b" t="t" l="l"/>
              <a:pathLst>
                <a:path h="2007120" w="1395504">
                  <a:moveTo>
                    <a:pt x="75160" y="0"/>
                  </a:moveTo>
                  <a:lnTo>
                    <a:pt x="1320344" y="0"/>
                  </a:lnTo>
                  <a:cubicBezTo>
                    <a:pt x="1361854" y="0"/>
                    <a:pt x="1395504" y="33650"/>
                    <a:pt x="1395504" y="75160"/>
                  </a:cubicBezTo>
                  <a:lnTo>
                    <a:pt x="1395504" y="1931960"/>
                  </a:lnTo>
                  <a:cubicBezTo>
                    <a:pt x="1395504" y="1973469"/>
                    <a:pt x="1361854" y="2007120"/>
                    <a:pt x="1320344" y="2007120"/>
                  </a:cubicBezTo>
                  <a:lnTo>
                    <a:pt x="75160" y="2007120"/>
                  </a:lnTo>
                  <a:cubicBezTo>
                    <a:pt x="33650" y="2007120"/>
                    <a:pt x="0" y="1973469"/>
                    <a:pt x="0" y="1931960"/>
                  </a:cubicBezTo>
                  <a:lnTo>
                    <a:pt x="0" y="75160"/>
                  </a:lnTo>
                  <a:cubicBezTo>
                    <a:pt x="0" y="33650"/>
                    <a:pt x="33650" y="0"/>
                    <a:pt x="75160" y="0"/>
                  </a:cubicBezTo>
                  <a:close/>
                </a:path>
              </a:pathLst>
            </a:custGeom>
            <a:solidFill>
              <a:srgbClr val="385D99"/>
            </a:solidFill>
          </p:spPr>
        </p:sp>
        <p:sp>
          <p:nvSpPr>
            <p:cNvPr name="TextBox 9" id="9"/>
            <p:cNvSpPr txBox="true"/>
            <p:nvPr/>
          </p:nvSpPr>
          <p:spPr>
            <a:xfrm>
              <a:off x="0" y="-19050"/>
              <a:ext cx="1395504" cy="2026170"/>
            </a:xfrm>
            <a:prstGeom prst="rect">
              <a:avLst/>
            </a:prstGeom>
          </p:spPr>
          <p:txBody>
            <a:bodyPr anchor="ctr" rtlCol="false" tIns="50800" lIns="50800" bIns="50800" rIns="50800"/>
            <a:lstStyle/>
            <a:p>
              <a:pPr algn="ctr">
                <a:lnSpc>
                  <a:spcPts val="1728"/>
                </a:lnSpc>
              </a:pPr>
            </a:p>
          </p:txBody>
        </p:sp>
      </p:grpSp>
      <p:sp>
        <p:nvSpPr>
          <p:cNvPr name="Freeform 10" id="10"/>
          <p:cNvSpPr/>
          <p:nvPr/>
        </p:nvSpPr>
        <p:spPr>
          <a:xfrm flipH="false" flipV="false" rot="0">
            <a:off x="6058551" y="1804049"/>
            <a:ext cx="3608055" cy="5065855"/>
          </a:xfrm>
          <a:custGeom>
            <a:avLst/>
            <a:gdLst/>
            <a:ahLst/>
            <a:cxnLst/>
            <a:rect r="r" b="b" t="t" l="l"/>
            <a:pathLst>
              <a:path h="5065855" w="3608055">
                <a:moveTo>
                  <a:pt x="0" y="0"/>
                </a:moveTo>
                <a:lnTo>
                  <a:pt x="3608055" y="0"/>
                </a:lnTo>
                <a:lnTo>
                  <a:pt x="3608055" y="5065854"/>
                </a:lnTo>
                <a:lnTo>
                  <a:pt x="0" y="5065854"/>
                </a:lnTo>
                <a:lnTo>
                  <a:pt x="0" y="0"/>
                </a:lnTo>
                <a:close/>
              </a:path>
            </a:pathLst>
          </a:custGeom>
          <a:blipFill>
            <a:blip r:embed="rId3"/>
            <a:stretch>
              <a:fillRect l="0" t="0" r="0" b="0"/>
            </a:stretch>
          </a:blipFill>
        </p:spPr>
      </p:sp>
      <p:sp>
        <p:nvSpPr>
          <p:cNvPr name="Freeform 11" id="11"/>
          <p:cNvSpPr/>
          <p:nvPr/>
        </p:nvSpPr>
        <p:spPr>
          <a:xfrm flipH="false" flipV="false" rot="-10800000">
            <a:off x="9078598" y="-148078"/>
            <a:ext cx="2537239" cy="2288128"/>
          </a:xfrm>
          <a:custGeom>
            <a:avLst/>
            <a:gdLst/>
            <a:ahLst/>
            <a:cxnLst/>
            <a:rect r="r" b="b" t="t" l="l"/>
            <a:pathLst>
              <a:path h="2288128" w="2537239">
                <a:moveTo>
                  <a:pt x="0" y="0"/>
                </a:moveTo>
                <a:lnTo>
                  <a:pt x="2537239" y="0"/>
                </a:lnTo>
                <a:lnTo>
                  <a:pt x="2537239" y="2288128"/>
                </a:lnTo>
                <a:lnTo>
                  <a:pt x="0" y="22881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DAGDI-asnBg</dc:identifier>
  <dcterms:modified xsi:type="dcterms:W3CDTF">2011-08-01T06:04:30Z</dcterms:modified>
  <cp:revision>1</cp:revision>
  <dc:title>Final.E.P.E.</dc:title>
</cp:coreProperties>
</file>